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77" r:id="rId10"/>
    <p:sldId id="264" r:id="rId11"/>
    <p:sldId id="265" r:id="rId12"/>
    <p:sldId id="266" r:id="rId13"/>
    <p:sldId id="267" r:id="rId14"/>
    <p:sldId id="268" r:id="rId15"/>
    <p:sldId id="269" r:id="rId16"/>
    <p:sldId id="270" r:id="rId17"/>
    <p:sldId id="272" r:id="rId18"/>
    <p:sldId id="271" r:id="rId19"/>
    <p:sldId id="273" r:id="rId20"/>
    <p:sldId id="274" r:id="rId21"/>
    <p:sldId id="276"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ather Steich" initials="HS" lastIdx="1" clrIdx="0">
    <p:extLst>
      <p:ext uri="{19B8F6BF-5375-455C-9EA6-DF929625EA0E}">
        <p15:presenceInfo xmlns:p15="http://schemas.microsoft.com/office/powerpoint/2012/main" userId="1534ee0a768f9a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85424" autoAdjust="0"/>
  </p:normalViewPr>
  <p:slideViewPr>
    <p:cSldViewPr snapToGrid="0">
      <p:cViewPr varScale="1">
        <p:scale>
          <a:sx n="58" d="100"/>
          <a:sy n="58" d="100"/>
        </p:scale>
        <p:origin x="1140" y="42"/>
      </p:cViewPr>
      <p:guideLst>
        <p:guide orient="horz" pos="2160"/>
        <p:guide pos="3840"/>
      </p:guideLst>
    </p:cSldViewPr>
  </p:slideViewPr>
  <p:outlineViewPr>
    <p:cViewPr>
      <p:scale>
        <a:sx n="33" d="100"/>
        <a:sy n="33" d="100"/>
      </p:scale>
      <p:origin x="0" y="-5742"/>
    </p:cViewPr>
  </p:outlin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19088-A1DB-42EF-9CCE-430CD88A829D}" type="datetimeFigureOut">
              <a:rPr lang="en-US" smtClean="0"/>
              <a:t>4/16/2016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09B51-15CE-4A55-B5DB-AA5B52798C3E}" type="slidenum">
              <a:rPr lang="en-US" smtClean="0"/>
              <a:t>‹#›</a:t>
            </a:fld>
            <a:endParaRPr lang="en-US"/>
          </a:p>
        </p:txBody>
      </p:sp>
    </p:spTree>
    <p:extLst>
      <p:ext uri="{BB962C8B-B14F-4D97-AF65-F5344CB8AC3E}">
        <p14:creationId xmlns:p14="http://schemas.microsoft.com/office/powerpoint/2010/main" val="97058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oundless.com/sociology/textbooks/boundless-sociology-textbook/gender-stratification-and-inequality-11/women-in-the-workplace-89/gender-inequality-in-health-care-515-1021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lassroom.synonym.com/correlation-coefficient-zero-mean-6470.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rchive.ahrq.gov/data/hcup/factbk7/factbk7b.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ANLT 234 ~ Analytics Storytelling</a:t>
            </a:r>
          </a:p>
          <a:p>
            <a:r>
              <a:rPr lang="en-US" dirty="0"/>
              <a:t>Homework 4 ~ Presentation of Visual Story</a:t>
            </a:r>
          </a:p>
          <a:p>
            <a:r>
              <a:rPr lang="en-US" dirty="0"/>
              <a:t> </a:t>
            </a:r>
          </a:p>
          <a:p>
            <a:r>
              <a:rPr lang="en-US" dirty="0"/>
              <a:t>Submitted by Heather Steich</a:t>
            </a:r>
          </a:p>
          <a:p>
            <a:r>
              <a:rPr lang="en-US" dirty="0"/>
              <a:t>Due April 16th, 2016 @ 11:30PM </a:t>
            </a:r>
          </a:p>
        </p:txBody>
      </p:sp>
      <p:sp>
        <p:nvSpPr>
          <p:cNvPr id="4" name="Slide Number Placeholder 3"/>
          <p:cNvSpPr>
            <a:spLocks noGrp="1"/>
          </p:cNvSpPr>
          <p:nvPr>
            <p:ph type="sldNum" sz="quarter" idx="10"/>
          </p:nvPr>
        </p:nvSpPr>
        <p:spPr/>
        <p:txBody>
          <a:bodyPr/>
          <a:lstStyle/>
          <a:p>
            <a:fld id="{02009B51-15CE-4A55-B5DB-AA5B52798C3E}" type="slidenum">
              <a:rPr lang="en-US" smtClean="0"/>
              <a:t>1</a:t>
            </a:fld>
            <a:endParaRPr lang="en-US"/>
          </a:p>
        </p:txBody>
      </p:sp>
    </p:spTree>
    <p:extLst>
      <p:ext uri="{BB962C8B-B14F-4D97-AF65-F5344CB8AC3E}">
        <p14:creationId xmlns:p14="http://schemas.microsoft.com/office/powerpoint/2010/main" val="255645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rPr>
              <a:t>Regional Breakdowns</a:t>
            </a:r>
          </a:p>
          <a:p>
            <a:endParaRPr lang="en-US" sz="1200" b="1"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Prior to delving further into the data, one should look at the breakdown of patient demographics a bit more. Since this is insurance claim data, it lends a special-case look into those already covered by insurance and those already receiving care; this is very different from looking at general population demographics. There may be any numbers of barriers to healthcare. Age, gender and region are a just a few features to consider.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if an region has a high density of geriatric patients, there could be a shortage of appropriate healthcare providers meet the complex needs of this subpopulation at the times and in the settings they require. Similarly, caregivers could have trouble arranging transportation, communicating appointments, and adjusting to medication routines. Additionally, funds could be limited for patients on a fixed income.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Gender inequalities are often not discussed in mainstream media, but they can result in access to care issues.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ways in which gender inequality in health care manifests itself in the United States:</a:t>
            </a:r>
          </a:p>
          <a:p>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Gender inequality in health care presents itself as women have to pay higher insurance premiums than men.</a:t>
            </a:r>
          </a:p>
          <a:p>
            <a:r>
              <a:rPr lang="en-US" sz="1200" kern="1200" dirty="0">
                <a:solidFill>
                  <a:schemeClr val="tx1"/>
                </a:solidFill>
                <a:effectLst/>
                <a:latin typeface="+mn-lt"/>
                <a:ea typeface="+mn-ea"/>
                <a:cs typeface="+mn-cs"/>
              </a:rPr>
              <a:t>	- Another form of gender inequality in health care is the different rates at which men and women are insured; more women than men are insured in the United States.</a:t>
            </a:r>
          </a:p>
          <a:p>
            <a:r>
              <a:rPr lang="en-US" sz="1200" kern="1200" dirty="0">
                <a:solidFill>
                  <a:schemeClr val="tx1"/>
                </a:solidFill>
                <a:effectLst/>
                <a:latin typeface="+mn-lt"/>
                <a:ea typeface="+mn-ea"/>
                <a:cs typeface="+mn-cs"/>
              </a:rPr>
              <a:t>	- Gender inequalities in health care also revolve around different medicines are covered by insurance companies. For example, the contraceptive mandate demonstrates gender inequities in the different medicine that insurance companies are willing to cover for male and female patients.”</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Source: </a:t>
            </a:r>
            <a:r>
              <a:rPr lang="en-US" sz="1200" i="1" u="sng" kern="1200" dirty="0">
                <a:solidFill>
                  <a:schemeClr val="tx1"/>
                </a:solidFill>
                <a:effectLst/>
                <a:latin typeface="+mn-lt"/>
                <a:ea typeface="+mn-ea"/>
                <a:cs typeface="+mn-cs"/>
                <a:hlinkClick r:id="rId3"/>
              </a:rPr>
              <a:t>Boundless. “Gender Inequality in Health Care.” Boundless Sociology. Boundless, 21 Jul. 2015. Retrieved 13 Apr. 2016</a:t>
            </a:r>
            <a:endParaRPr lang="en-US" sz="1200" i="1"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Detailed is a brief overview of these parameters including a breakdown of patient counts by region and count distributions by region, age and gender.</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patients are not perfectly distributed amongst regions, age and gender. If more specific analysis is conducted on this on this data, it may be valuable to separate these into four separate sample populations to see how they compare to each other. That is beyond the scope of this report, and now is a closer look to see if age really does matter when it comes to other features.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009B51-15CE-4A55-B5DB-AA5B52798C3E}" type="slidenum">
              <a:rPr lang="en-US" smtClean="0"/>
              <a:t>10</a:t>
            </a:fld>
            <a:endParaRPr lang="en-US"/>
          </a:p>
        </p:txBody>
      </p:sp>
    </p:spTree>
    <p:extLst>
      <p:ext uri="{BB962C8B-B14F-4D97-AF65-F5344CB8AC3E}">
        <p14:creationId xmlns:p14="http://schemas.microsoft.com/office/powerpoint/2010/main" val="303316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rPr>
              <a:t>Total Cost of a Patient</a:t>
            </a:r>
          </a:p>
          <a:p>
            <a:endParaRPr lang="en-US" sz="1200" b="1" u="sng"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discussion about healthcare is rarely complete without talking about cost as well. Popular culture may fixate on the cost of healthcare to the patient, but the counter discussion is cost of a patient to the insurance company, which could be further continued onto compensation for the provider. When analyzing insurance claim data, like the data set at hand, the claims may still be processing or waiting for reimbursement. However, under the traditional fee-for-service healthcare model, the charge amount listed on each claim is generally fixed, based on procedure, provider and/or place of service. Hence why there were no rows in the data set missing a value in the charge column.</a:t>
            </a:r>
          </a:p>
          <a:p>
            <a:endParaRPr lang="en-US" sz="1200" b="0" i="0" u="none" kern="1200" dirty="0">
              <a:solidFill>
                <a:schemeClr val="tx1"/>
              </a:solidFill>
              <a:effectLst/>
              <a:latin typeface="+mn-lt"/>
              <a:ea typeface="+mn-ea"/>
              <a:cs typeface="+mn-cs"/>
            </a:endParaRPr>
          </a:p>
          <a:p>
            <a:r>
              <a:rPr lang="en-US" sz="1200" b="0" u="none" kern="1200" dirty="0">
                <a:solidFill>
                  <a:schemeClr val="tx1"/>
                </a:solidFill>
                <a:effectLst/>
                <a:latin typeface="+mn-lt"/>
                <a:ea typeface="+mn-ea"/>
                <a:cs typeface="+mn-cs"/>
              </a:rPr>
              <a:t>When talking about healthcare costs, the facts and figures are generally very large.  Concerns about the sustainability of healthcare costs over time are very real. </a:t>
            </a:r>
          </a:p>
          <a:p>
            <a:endParaRPr lang="en-US" sz="1200" b="0" u="none" kern="1200" dirty="0">
              <a:solidFill>
                <a:schemeClr val="tx1"/>
              </a:solidFill>
              <a:effectLst/>
              <a:latin typeface="+mn-lt"/>
              <a:ea typeface="+mn-ea"/>
              <a:cs typeface="+mn-cs"/>
            </a:endParaRPr>
          </a:p>
          <a:p>
            <a:r>
              <a:rPr lang="en-US" sz="1200" b="0" u="none" kern="1200" dirty="0">
                <a:solidFill>
                  <a:schemeClr val="tx1"/>
                </a:solidFill>
                <a:effectLst/>
                <a:latin typeface="+mn-lt"/>
                <a:ea typeface="+mn-ea"/>
                <a:cs typeface="+mn-cs"/>
              </a:rPr>
              <a:t>“In 2013, personal health care expenditures in the United States totaled 2.5 trillion dollars, a 3.8% increase from 2012. The</a:t>
            </a:r>
            <a:r>
              <a:rPr lang="en-US" sz="1200" b="0" u="none" kern="1200" baseline="0" dirty="0">
                <a:solidFill>
                  <a:schemeClr val="tx1"/>
                </a:solidFill>
                <a:effectLst/>
                <a:latin typeface="+mn-lt"/>
                <a:ea typeface="+mn-ea"/>
                <a:cs typeface="+mn-cs"/>
              </a:rPr>
              <a:t> </a:t>
            </a:r>
            <a:r>
              <a:rPr lang="en-US" sz="1200" b="0" u="none" kern="1200" dirty="0">
                <a:solidFill>
                  <a:schemeClr val="tx1"/>
                </a:solidFill>
                <a:effectLst/>
                <a:latin typeface="+mn-lt"/>
                <a:ea typeface="+mn-ea"/>
                <a:cs typeface="+mn-cs"/>
              </a:rPr>
              <a:t>per capita personal health care expenditure for the total U.S. population was $7,826 in 2013, up from 7,597 dollars in 2012.”</a:t>
            </a:r>
          </a:p>
          <a:p>
            <a:endParaRPr lang="en-US" sz="1200" b="0" u="none" kern="1200" dirty="0">
              <a:solidFill>
                <a:schemeClr val="tx1"/>
              </a:solidFill>
              <a:effectLst/>
              <a:latin typeface="+mn-lt"/>
              <a:ea typeface="+mn-ea"/>
              <a:cs typeface="+mn-cs"/>
            </a:endParaRPr>
          </a:p>
          <a:p>
            <a:r>
              <a:rPr lang="en-US" sz="1200" b="0" i="1" u="none" kern="1200" dirty="0">
                <a:solidFill>
                  <a:schemeClr val="tx1"/>
                </a:solidFill>
                <a:effectLst/>
                <a:latin typeface="+mn-lt"/>
                <a:ea typeface="+mn-ea"/>
                <a:cs typeface="+mn-cs"/>
              </a:rPr>
              <a:t>Source: http://www.cdc.gov/nchs/data/hus/hus14.pdf#102</a:t>
            </a:r>
          </a:p>
          <a:p>
            <a:endParaRPr lang="en-US" sz="1200" b="0" u="none" kern="1200" dirty="0">
              <a:solidFill>
                <a:schemeClr val="tx1"/>
              </a:solidFill>
              <a:effectLst/>
              <a:latin typeface="+mn-lt"/>
              <a:ea typeface="+mn-ea"/>
              <a:cs typeface="+mn-cs"/>
            </a:endParaRPr>
          </a:p>
          <a:p>
            <a:r>
              <a:rPr lang="en-US" sz="1200" b="0" u="none" kern="1200" dirty="0">
                <a:solidFill>
                  <a:schemeClr val="tx1"/>
                </a:solidFill>
                <a:effectLst/>
                <a:latin typeface="+mn-lt"/>
                <a:ea typeface="+mn-ea"/>
                <a:cs typeface="+mn-cs"/>
              </a:rPr>
              <a:t>For the data set at hand, are cost and age directly associated with one another?  Following is a plot of the total sum of claim charges for each patient over age.</a:t>
            </a:r>
          </a:p>
          <a:p>
            <a:endParaRPr lang="en-US" sz="1200" b="0" u="non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first glance, it may appear that cost is increasing with age. Yet, note the similarity in distribution to general estimated age distribution. It followed the same trend upwards until the mid-sixties, but then drops after the standard deviation of mean age. The correlation coefficient is calculated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for more evidence.</a:t>
            </a:r>
          </a:p>
          <a:p>
            <a:endParaRPr lang="en-US" sz="1200" b="0" i="0" u="none" kern="1200" dirty="0">
              <a:solidFill>
                <a:schemeClr val="tx1"/>
              </a:solidFill>
              <a:effectLst/>
              <a:latin typeface="+mn-lt"/>
              <a:ea typeface="+mn-ea"/>
              <a:cs typeface="+mn-cs"/>
            </a:endParaRPr>
          </a:p>
          <a:p>
            <a:r>
              <a:rPr lang="en-US" dirty="0">
                <a:effectLst/>
              </a:rPr>
              <a:t>“The correlation coefficient will always be between -1 and 1. A correlation coefficient close to -1 implies that the two variables move in opposite directions. When one goes up, the other goes down. They are negatively correlated. A value close to 1 implies the opposite. If the value is zero, or close to zero, that means that the two variables do not share any particular correlation. There is no strong correlation relationship in one direction or the other.”</a:t>
            </a:r>
          </a:p>
          <a:p>
            <a:endParaRPr lang="en-US" dirty="0">
              <a:effectLst/>
            </a:endParaRPr>
          </a:p>
          <a:p>
            <a:r>
              <a:rPr lang="en-US" sz="1200" b="0" i="1" kern="1200" dirty="0">
                <a:solidFill>
                  <a:schemeClr val="tx1"/>
                </a:solidFill>
                <a:effectLst/>
                <a:latin typeface="+mn-lt"/>
                <a:ea typeface="+mn-ea"/>
                <a:cs typeface="+mn-cs"/>
              </a:rPr>
              <a:t>Source: </a:t>
            </a:r>
            <a:r>
              <a:rPr lang="en-US" sz="1200" b="0" i="1" u="sng" kern="1200" dirty="0">
                <a:solidFill>
                  <a:schemeClr val="tx1"/>
                </a:solidFill>
                <a:effectLst/>
                <a:latin typeface="+mn-lt"/>
                <a:ea typeface="+mn-ea"/>
                <a:cs typeface="+mn-cs"/>
                <a:hlinkClick r:id="rId3"/>
              </a:rPr>
              <a:t>http://classroom.synonym.com/correlation-coefficient-zero-mean-6470.html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the correlation coefficient for estimated age and charge is only 0.07, this implies that age and charge are not sharing a correlation, which does not negate the claim that age is just a number.</a:t>
            </a:r>
          </a:p>
        </p:txBody>
      </p:sp>
      <p:sp>
        <p:nvSpPr>
          <p:cNvPr id="4" name="Slide Number Placeholder 3"/>
          <p:cNvSpPr>
            <a:spLocks noGrp="1"/>
          </p:cNvSpPr>
          <p:nvPr>
            <p:ph type="sldNum" sz="quarter" idx="10"/>
          </p:nvPr>
        </p:nvSpPr>
        <p:spPr/>
        <p:txBody>
          <a:bodyPr/>
          <a:lstStyle/>
          <a:p>
            <a:fld id="{02009B51-15CE-4A55-B5DB-AA5B52798C3E}" type="slidenum">
              <a:rPr lang="en-US" smtClean="0"/>
              <a:t>11</a:t>
            </a:fld>
            <a:endParaRPr lang="en-US"/>
          </a:p>
        </p:txBody>
      </p:sp>
    </p:spTree>
    <p:extLst>
      <p:ext uri="{BB962C8B-B14F-4D97-AF65-F5344CB8AC3E}">
        <p14:creationId xmlns:p14="http://schemas.microsoft.com/office/powerpoint/2010/main" val="263305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Most Expensive Patient: "Mason“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patient with the greatest sum of charges is extracted by the patient identification key.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descriptive statistics are calculated and he is assigned a fictitious name.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 ID q118AAAAAAAQSORD, referred to as "Mason," is an 18 years old male and lives in the East. He has had thirty-seven unique prescription claims and fifty-one diagnoses. There are nearly four hundred individual claims, totaling over four and a half million dollars. The amount is staggering by itself, but to know that these charges were accrued in less than 8 months is even more shocking. Some of Mason's chronic conditions include congestive heart failure, emphysema, and alcohol abuse.</a:t>
            </a:r>
          </a:p>
        </p:txBody>
      </p:sp>
      <p:sp>
        <p:nvSpPr>
          <p:cNvPr id="4" name="Slide Number Placeholder 3"/>
          <p:cNvSpPr>
            <a:spLocks noGrp="1"/>
          </p:cNvSpPr>
          <p:nvPr>
            <p:ph type="sldNum" sz="quarter" idx="10"/>
          </p:nvPr>
        </p:nvSpPr>
        <p:spPr/>
        <p:txBody>
          <a:bodyPr/>
          <a:lstStyle/>
          <a:p>
            <a:fld id="{02009B51-15CE-4A55-B5DB-AA5B52798C3E}" type="slidenum">
              <a:rPr lang="en-US" smtClean="0"/>
              <a:t>12</a:t>
            </a:fld>
            <a:endParaRPr lang="en-US"/>
          </a:p>
        </p:txBody>
      </p:sp>
    </p:spTree>
    <p:extLst>
      <p:ext uri="{BB962C8B-B14F-4D97-AF65-F5344CB8AC3E}">
        <p14:creationId xmlns:p14="http://schemas.microsoft.com/office/powerpoint/2010/main" val="413107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Most Expensive Patient: "Mason“ (continued)</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specific procedures were extracted from Mason's data to include on a timeline plot of the eight months he filed claims with this insurance.</a:t>
            </a:r>
          </a:p>
          <a:p>
            <a:r>
              <a:rPr lang="en-US" dirty="0"/>
              <a:t>    </a:t>
            </a:r>
            <a:r>
              <a:rPr lang="en-US" baseline="0" dirty="0"/>
              <a:t> </a:t>
            </a:r>
            <a:r>
              <a:rPr lang="en-US" b="1" i="1" dirty="0"/>
              <a:t>INDEX   </a:t>
            </a:r>
            <a:r>
              <a:rPr lang="en-US" b="1" i="1" baseline="0" dirty="0"/>
              <a:t> </a:t>
            </a:r>
            <a:r>
              <a:rPr lang="en-US" b="1" i="1" dirty="0"/>
              <a:t>FROM DATE    PROCEDURE DSCRIPTION </a:t>
            </a:r>
          </a:p>
          <a:p>
            <a:pPr marL="171450" indent="-171450">
              <a:buFontTx/>
              <a:buChar char="-"/>
            </a:pPr>
            <a:r>
              <a:rPr lang="en-US" dirty="0"/>
              <a:t>1458431 2012-12-16 CRITICAL CARE FIRST HOUR </a:t>
            </a:r>
          </a:p>
          <a:p>
            <a:pPr marL="171450" indent="-171450">
              <a:buFontTx/>
              <a:buChar char="-"/>
            </a:pPr>
            <a:r>
              <a:rPr lang="en-US" dirty="0"/>
              <a:t>1458482 2012-12-17 ANESTHESIA FOR OPEN HEAD SURGERY </a:t>
            </a:r>
          </a:p>
          <a:p>
            <a:pPr marL="171450" indent="-171450">
              <a:buFontTx/>
              <a:buChar char="-"/>
            </a:pPr>
            <a:r>
              <a:rPr lang="en-US" dirty="0"/>
              <a:t>1458510 2012-12-24 ELECTROCARDIOGRAM REPORT</a:t>
            </a:r>
          </a:p>
          <a:p>
            <a:pPr marL="171450" indent="-171450">
              <a:buFontTx/>
              <a:buChar char="-"/>
            </a:pPr>
            <a:r>
              <a:rPr lang="en-US" dirty="0"/>
              <a:t>1458520 2013-01-10 EVALUATION OF WHEEZING </a:t>
            </a:r>
          </a:p>
          <a:p>
            <a:pPr marL="171450" indent="-171450">
              <a:buFontTx/>
              <a:buChar char="-"/>
            </a:pPr>
            <a:r>
              <a:rPr lang="en-US" dirty="0"/>
              <a:t>1458560 2013-03-16 EMERGENCY DEPT VISIT MODERATE </a:t>
            </a:r>
          </a:p>
          <a:p>
            <a:pPr marL="171450" indent="-171450">
              <a:buFontTx/>
              <a:buChar char="-"/>
            </a:pPr>
            <a:r>
              <a:rPr lang="en-US" dirty="0"/>
              <a:t>1458573 2013-03-27 STIMULATION AND PACING OF HEART </a:t>
            </a:r>
          </a:p>
          <a:p>
            <a:pPr marL="171450" indent="-171450">
              <a:buFontTx/>
              <a:buChar char="-"/>
            </a:pPr>
            <a:r>
              <a:rPr lang="en-US" dirty="0"/>
              <a:t>1458652 2013-04-15 PHYS THERP/EVAL</a:t>
            </a:r>
          </a:p>
          <a:p>
            <a:pPr marL="171450" indent="-171450">
              <a:buFontTx/>
              <a:buChar char="-"/>
            </a:pPr>
            <a:r>
              <a:rPr lang="en-US" dirty="0"/>
              <a:t>1458605 2013-04-15 REPLACE PULMONARY VALVE </a:t>
            </a:r>
          </a:p>
          <a:p>
            <a:pPr marL="171450" indent="-171450">
              <a:buFontTx/>
              <a:buChar char="-"/>
            </a:pPr>
            <a:r>
              <a:rPr lang="en-US" dirty="0"/>
              <a:t>1458601 2013-04-15 CHEST X-RAY TWO VIEWS </a:t>
            </a:r>
          </a:p>
          <a:p>
            <a:pPr marL="171450" indent="-171450">
              <a:buFontTx/>
              <a:buChar char="-"/>
            </a:pPr>
            <a:r>
              <a:rPr lang="en-US" dirty="0"/>
              <a:t>1458677 2013-04-16 DOPPLER COLOR FLOW MAPPING </a:t>
            </a:r>
          </a:p>
          <a:p>
            <a:pPr marL="171450" indent="-171450">
              <a:buFontTx/>
              <a:buChar char="-"/>
            </a:pPr>
            <a:r>
              <a:rPr lang="en-US" dirty="0"/>
              <a:t>1458744 2013-04-27 FOLLOWUP HOSPITAL CARE EXTENSIVE </a:t>
            </a:r>
          </a:p>
          <a:p>
            <a:pPr marL="171450" indent="-171450">
              <a:buFontTx/>
              <a:buChar char="-"/>
            </a:pPr>
            <a:r>
              <a:rPr lang="en-US" dirty="0"/>
              <a:t>1458784 2013-05-18 ANESTHESIA MAJOR NECK VESSEL SURG </a:t>
            </a:r>
          </a:p>
          <a:p>
            <a:pPr marL="171450" indent="-171450">
              <a:buFontTx/>
              <a:buChar char="-"/>
            </a:pPr>
            <a:r>
              <a:rPr lang="en-US" dirty="0"/>
              <a:t>1458815 2013-07-26 NUCLEAR SCAN CARDIAC BLOOD POOL</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Now there is a clearer picture as to the chain of events that led Mason's astronomical charges. He is an extremely complex cardiology patient who required multiple reparative surgeries on his heart during these eight months. He also spent multiple days in the hospital and went through a battery of tests day after day. Each of these procedures lent to Mason's sum of charges.</a:t>
            </a:r>
          </a:p>
        </p:txBody>
      </p:sp>
      <p:sp>
        <p:nvSpPr>
          <p:cNvPr id="4" name="Slide Number Placeholder 3"/>
          <p:cNvSpPr>
            <a:spLocks noGrp="1"/>
          </p:cNvSpPr>
          <p:nvPr>
            <p:ph type="sldNum" sz="quarter" idx="10"/>
          </p:nvPr>
        </p:nvSpPr>
        <p:spPr/>
        <p:txBody>
          <a:bodyPr/>
          <a:lstStyle/>
          <a:p>
            <a:fld id="{02009B51-15CE-4A55-B5DB-AA5B52798C3E}" type="slidenum">
              <a:rPr lang="en-US" smtClean="0"/>
              <a:t>13</a:t>
            </a:fld>
            <a:endParaRPr lang="en-US"/>
          </a:p>
        </p:txBody>
      </p:sp>
    </p:spTree>
    <p:extLst>
      <p:ext uri="{BB962C8B-B14F-4D97-AF65-F5344CB8AC3E}">
        <p14:creationId xmlns:p14="http://schemas.microsoft.com/office/powerpoint/2010/main" val="46251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Overall Charges by Month of the Year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many potential ways to break apart and analyze the data from the "charge" column. One way is to separate and look at the data simply by each month of a calendar year.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Mason is an obvious outlier, once again. There are few charges over twenty thousand dollars except in the months of January, April, June and July.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009B51-15CE-4A55-B5DB-AA5B52798C3E}" type="slidenum">
              <a:rPr lang="en-US" smtClean="0"/>
              <a:t>14</a:t>
            </a:fld>
            <a:endParaRPr lang="en-US"/>
          </a:p>
        </p:txBody>
      </p:sp>
    </p:spTree>
    <p:extLst>
      <p:ext uri="{BB962C8B-B14F-4D97-AF65-F5344CB8AC3E}">
        <p14:creationId xmlns:p14="http://schemas.microsoft.com/office/powerpoint/2010/main" val="268153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Overall Charges by Month of the Year (continued)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zoomed view of this plot, limiting the range to a maximum of twenty thousand dollars, is provided.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Besides a few outliers, the claim charges do not show drastic variation from one month of the year to another. Since the charges are based on procedures, it is of interest to look at how many procedures the patients are receiving, particularly in relation to age. Below is a correlation coefficient calculation for further 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correlation coefficient is close to zero, meaning that month of the year and charges do not have a particular correlation between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009B51-15CE-4A55-B5DB-AA5B52798C3E}" type="slidenum">
              <a:rPr lang="en-US" smtClean="0"/>
              <a:t>15</a:t>
            </a:fld>
            <a:endParaRPr lang="en-US"/>
          </a:p>
        </p:txBody>
      </p:sp>
    </p:spTree>
    <p:extLst>
      <p:ext uri="{BB962C8B-B14F-4D97-AF65-F5344CB8AC3E}">
        <p14:creationId xmlns:p14="http://schemas.microsoft.com/office/powerpoint/2010/main" val="2717211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Counting the Number of Procedures that Patients Receive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Procedure costs can vary significantly. Therefore, it is important to look at the counts of procedures to see if procedure counts increase with age.</a:t>
            </a:r>
          </a:p>
          <a:p>
            <a:endParaRPr lang="en-US" sz="1200" b="0" i="0" kern="1200" dirty="0">
              <a:solidFill>
                <a:schemeClr val="tx1"/>
              </a:solidFill>
              <a:effectLst/>
              <a:latin typeface="+mn-lt"/>
              <a:ea typeface="+mn-ea"/>
              <a:cs typeface="+mn-cs"/>
            </a:endParaRPr>
          </a:p>
          <a:p>
            <a:r>
              <a:rPr lang="en-US" b="1" dirty="0">
                <a:effectLst/>
              </a:rPr>
              <a:t>“How Many Procedures Did Patients Receive Per Hospital Stay?</a:t>
            </a:r>
            <a:endParaRPr lang="en-US" dirty="0">
              <a:effectLst/>
            </a:endParaRPr>
          </a:p>
          <a:p>
            <a:r>
              <a:rPr lang="en-US" dirty="0">
                <a:effectLst/>
              </a:rPr>
              <a:t> - [. . .] Approximately 20 percent of hospitalizations involved 3 or more procedures.</a:t>
            </a:r>
          </a:p>
          <a:p>
            <a:r>
              <a:rPr lang="en-US" dirty="0">
                <a:effectLst/>
              </a:rPr>
              <a:t> - Procedures can be classified into 1 of 4 broad categories: minor diagnostic, minor therapeutic, major diagnostic, and major therapeutic. About 30 percent of hospital stays involved at least 1 major therapeutic procedure, while another 24 percent included minor therapeutic and diagnostic procedures.</a:t>
            </a:r>
          </a:p>
          <a:p>
            <a:r>
              <a:rPr lang="en-US" b="1" dirty="0">
                <a:effectLst/>
              </a:rPr>
              <a:t>What Were the Most Common Medical and Surgical Procedures for Various Age Groups?</a:t>
            </a:r>
            <a:endParaRPr lang="en-US" dirty="0">
              <a:effectLst/>
            </a:endParaRPr>
          </a:p>
          <a:p>
            <a:r>
              <a:rPr lang="en-US" dirty="0">
                <a:effectLst/>
              </a:rPr>
              <a:t> - In 2003, blood transfusions were among the top 10 procedures performed in all age groups, occurring in 77 percent more hospitalizations than in 1997. During this 7-year period, the number of transfusions for patients 45 to 64 years of age nearly doubled. The largest increase in the percentage of hospital stays involving a blood transfusion—nearly 70 percent—occurred for individuals age 65 and older. This increase in transfusions was accompanied by a 78-percent increase in the number of hospitalizations for anemia in 2003.</a:t>
            </a:r>
          </a:p>
          <a:p>
            <a:r>
              <a:rPr lang="en-US" dirty="0">
                <a:effectLst/>
              </a:rPr>
              <a:t> - Similar to the pattern in 1997, respiratory intubation was also among the top 10 procedures for all age groups. But unlike blood transfusions, the number of intubations decreased over the 7-year period for each age group.</a:t>
            </a:r>
          </a:p>
          <a:p>
            <a:r>
              <a:rPr lang="en-US" dirty="0">
                <a:effectLst/>
              </a:rPr>
              <a:t> - The 2 most common procedures for children under 1 year of age remained the same in 2003: circumcisions and vaccinations. Circumcisions continued to be performed on 1.2 million infant boys. Vaccinations continued to be the second most common procedure with a 40-percent increase in the percentage of inpatient vaccinations performed in young children across the 7-year period. The vast majority of these consisted of hepatitis B vaccines given to infants at birth.</a:t>
            </a:r>
          </a:p>
          <a:p>
            <a:r>
              <a:rPr lang="en-US" dirty="0">
                <a:effectLst/>
              </a:rPr>
              <a:t> - Similar to 1997, appendectomy was the most common procedure for children ages 1-17; it was performed in 5 percent of all hospitalizations in this age group. Other top procedures included diagnostic spinal taps, blood transfusions, cancer chemotherapy, and respiratory intubation.</a:t>
            </a:r>
          </a:p>
          <a:p>
            <a:r>
              <a:rPr lang="en-US" dirty="0">
                <a:effectLst/>
              </a:rPr>
              <a:t> - When obstetrical procedures were included, 44 percent of procedures performed on all patients 18 to 44 years of age were related to pregnancy and childbirth (data not shown).</a:t>
            </a:r>
          </a:p>
          <a:p>
            <a:r>
              <a:rPr lang="en-US" dirty="0">
                <a:effectLst/>
              </a:rPr>
              <a:t> - After pregnancy- and childbirth-related procedures were excluded, hysterectomy emerged as the most common procedure and accounted for 5 percent of hospitalizations for patients ages 18-44, while oophorectomy accounted for another 3 percent. The percentage of cholecystectomies performed as inpatient procedures for this age group remained about the same, despite the move toward laparoscopic cholecystectomies that are often performed in outpatient settings.</a:t>
            </a:r>
          </a:p>
          <a:p>
            <a:r>
              <a:rPr lang="en-US" dirty="0">
                <a:effectLst/>
              </a:rPr>
              <a:t>Three of the top 10 procedures for individuals ages 45-64 involved the cardiovascular system: diagnostic cardiac catheterization, PTCA, and echocardiogram.</a:t>
            </a:r>
          </a:p>
          <a:p>
            <a:r>
              <a:rPr lang="en-US" dirty="0">
                <a:effectLst/>
              </a:rPr>
              <a:t> - In 2003, several heart-related procedures continued to be among the most frequent procedures performed on patients ages 65-79: diagnostic cardiac catheterization, PTCA, echocardiogram, and CABG.</a:t>
            </a:r>
          </a:p>
          <a:p>
            <a:r>
              <a:rPr lang="en-US" dirty="0">
                <a:effectLst/>
              </a:rPr>
              <a:t> - For individuals 80 years of age and older, 3 diagnostic procedures were among the top 10 most frequent procedures, comprising 12 percent of procedures in this age group: upper GI endoscopy, diagnostic cardiac catheterization, and echocardiogram. Cardiovascular procedures were performed in another 9 percent of hospitalizations.</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Source: </a:t>
            </a:r>
            <a:r>
              <a:rPr lang="en-US" sz="1200" b="0" i="1" u="sng" kern="1200" dirty="0">
                <a:solidFill>
                  <a:schemeClr val="tx1"/>
                </a:solidFill>
                <a:effectLst/>
                <a:latin typeface="+mn-lt"/>
                <a:ea typeface="+mn-ea"/>
                <a:cs typeface="+mn-cs"/>
                <a:hlinkClick r:id="rId3"/>
              </a:rPr>
              <a:t>Procedures in U.S. Hospitals, 2003. Agency for Healthcare Research and Quality; U.S. Department of Health and Human Services.</a:t>
            </a:r>
            <a:endParaRPr lang="en-US" sz="1200" b="0" i="1" u="sng"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Following is a plot of the unique procedure counts per patient by 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 rendering of the data in three different ways. The top left is a kernel density estimation plot, showing where the concentration of data points are located. The top right shows all data points for number of procedures vs. age. This allows for easier viewing of outlier data points. It also shows that although the densest area is in the fifty to sixty-year range, there are still many moderately high points (meaning two hundred or more procedures) amongst some of the younger ages. Lastly, the </a:t>
            </a:r>
            <a:r>
              <a:rPr lang="en-US" sz="1200" b="0" i="0" kern="1200" dirty="0" err="1">
                <a:solidFill>
                  <a:schemeClr val="tx1"/>
                </a:solidFill>
                <a:effectLst/>
                <a:latin typeface="+mn-lt"/>
                <a:ea typeface="+mn-ea"/>
                <a:cs typeface="+mn-cs"/>
              </a:rPr>
              <a:t>hexbin</a:t>
            </a:r>
            <a:r>
              <a:rPr lang="en-US" sz="1200" b="0" i="0" kern="1200" dirty="0">
                <a:solidFill>
                  <a:schemeClr val="tx1"/>
                </a:solidFill>
                <a:effectLst/>
                <a:latin typeface="+mn-lt"/>
                <a:ea typeface="+mn-ea"/>
                <a:cs typeface="+mn-cs"/>
              </a:rPr>
              <a:t> plot also shows density but is zoomed into the zero to one hundred and forty procedure range for more clarity. It is easily seen that by the mid-sixties both density and number of procedures drops compared to the previous decade.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correlation coefficient matrix is calculated below for further 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correlation coefficient is 0.13 which is a bit higher than other correlation coefficients calculated thus far. Yet, it is still close to zero, and there is still no evidence to say that age is more than a number.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is an investigation into one of the patients who had the most procedures.</a:t>
            </a:r>
          </a:p>
        </p:txBody>
      </p:sp>
      <p:sp>
        <p:nvSpPr>
          <p:cNvPr id="4" name="Slide Number Placeholder 3"/>
          <p:cNvSpPr>
            <a:spLocks noGrp="1"/>
          </p:cNvSpPr>
          <p:nvPr>
            <p:ph type="sldNum" sz="quarter" idx="10"/>
          </p:nvPr>
        </p:nvSpPr>
        <p:spPr/>
        <p:txBody>
          <a:bodyPr/>
          <a:lstStyle/>
          <a:p>
            <a:fld id="{02009B51-15CE-4A55-B5DB-AA5B52798C3E}" type="slidenum">
              <a:rPr lang="en-US" smtClean="0"/>
              <a:t>16</a:t>
            </a:fld>
            <a:endParaRPr lang="en-US"/>
          </a:p>
        </p:txBody>
      </p:sp>
    </p:spTree>
    <p:extLst>
      <p:ext uri="{BB962C8B-B14F-4D97-AF65-F5344CB8AC3E}">
        <p14:creationId xmlns:p14="http://schemas.microsoft.com/office/powerpoint/2010/main" val="780889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Patient with the Maximum Number of Procedures: "Sheryl“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three patients who received three hundred and fifty unique procedures or more. The top patient with the greatest sum of procedures is extracted by patient identification key.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descriptive statistics are calculated and she is assigned a fictitious name.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 ID 7701AAAAAAASTWWU, referred to as "Sheryl," is an 67 years old female and lives in the West. She has had forty unique prescription claims and a hundred and fifty diagnoses. There are nearly three thousand individual claims, totaling over a million dollars. The insurance claims paint a three year medical history landscape for Sheryl. Some of Sheryl's chronic conditions include multiple myeloma (cancer), renal (kidney) failure, malignant neoplasm (cancer) of the breast, and leukemia.</a:t>
            </a:r>
          </a:p>
        </p:txBody>
      </p:sp>
      <p:sp>
        <p:nvSpPr>
          <p:cNvPr id="4" name="Slide Number Placeholder 3"/>
          <p:cNvSpPr>
            <a:spLocks noGrp="1"/>
          </p:cNvSpPr>
          <p:nvPr>
            <p:ph type="sldNum" sz="quarter" idx="10"/>
          </p:nvPr>
        </p:nvSpPr>
        <p:spPr/>
        <p:txBody>
          <a:bodyPr/>
          <a:lstStyle/>
          <a:p>
            <a:fld id="{02009B51-15CE-4A55-B5DB-AA5B52798C3E}" type="slidenum">
              <a:rPr lang="en-US" smtClean="0"/>
              <a:t>17</a:t>
            </a:fld>
            <a:endParaRPr lang="en-US"/>
          </a:p>
        </p:txBody>
      </p:sp>
    </p:spTree>
    <p:extLst>
      <p:ext uri="{BB962C8B-B14F-4D97-AF65-F5344CB8AC3E}">
        <p14:creationId xmlns:p14="http://schemas.microsoft.com/office/powerpoint/2010/main" val="3775001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Patient with the Maximum Number of Procedures: "Sheryl“ (continued)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patient this medically complex usually is on many medications. Here is a view of the number of unique prescriptions Sheryl had claims for, broken up into three month quarters.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Sheryl's number of prescriptions have fluctuated over the years, but they are not increasing over time. The correlation coefficient is calculated below for age versus prescriptions. Although this is not specific to Sheryl's story, it does not negate the findings.</a:t>
            </a:r>
          </a:p>
        </p:txBody>
      </p:sp>
      <p:sp>
        <p:nvSpPr>
          <p:cNvPr id="4" name="Slide Number Placeholder 3"/>
          <p:cNvSpPr>
            <a:spLocks noGrp="1"/>
          </p:cNvSpPr>
          <p:nvPr>
            <p:ph type="sldNum" sz="quarter" idx="10"/>
          </p:nvPr>
        </p:nvSpPr>
        <p:spPr/>
        <p:txBody>
          <a:bodyPr/>
          <a:lstStyle/>
          <a:p>
            <a:fld id="{02009B51-15CE-4A55-B5DB-AA5B52798C3E}" type="slidenum">
              <a:rPr lang="en-US" smtClean="0"/>
              <a:t>18</a:t>
            </a:fld>
            <a:endParaRPr lang="en-US"/>
          </a:p>
        </p:txBody>
      </p:sp>
    </p:spTree>
    <p:extLst>
      <p:ext uri="{BB962C8B-B14F-4D97-AF65-F5344CB8AC3E}">
        <p14:creationId xmlns:p14="http://schemas.microsoft.com/office/powerpoint/2010/main" val="163431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Patient with the Maximum Number of Procedures: "Sheryl“ (continued)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is a view of charges for visits to specialists. They are listed in descending order from the first specialist she saw, but the distributions are for all visits to each specialty type.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 zoomed view, as some of the distributions for charges were upwards of seventy thousand dollars, and the differences between specialists was hard to discern in the full view. With so many specialists caring for Sheryl, it is easier to see how her procedure count crept up so high over the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total charge and procedure counts do not directly increase as age increases, perhaps it is useful to see the how the total number of claims relate to age.</a:t>
            </a:r>
          </a:p>
        </p:txBody>
      </p:sp>
      <p:sp>
        <p:nvSpPr>
          <p:cNvPr id="4" name="Slide Number Placeholder 3"/>
          <p:cNvSpPr>
            <a:spLocks noGrp="1"/>
          </p:cNvSpPr>
          <p:nvPr>
            <p:ph type="sldNum" sz="quarter" idx="10"/>
          </p:nvPr>
        </p:nvSpPr>
        <p:spPr/>
        <p:txBody>
          <a:bodyPr/>
          <a:lstStyle/>
          <a:p>
            <a:fld id="{02009B51-15CE-4A55-B5DB-AA5B52798C3E}" type="slidenum">
              <a:rPr lang="en-US" smtClean="0"/>
              <a:t>19</a:t>
            </a:fld>
            <a:endParaRPr lang="en-US"/>
          </a:p>
        </p:txBody>
      </p:sp>
    </p:spTree>
    <p:extLst>
      <p:ext uri="{BB962C8B-B14F-4D97-AF65-F5344CB8AC3E}">
        <p14:creationId xmlns:p14="http://schemas.microsoft.com/office/powerpoint/2010/main" val="265890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Data Preparation</a:t>
            </a:r>
          </a:p>
          <a:p>
            <a:endParaRPr lang="en-US" dirty="0"/>
          </a:p>
          <a:p>
            <a:r>
              <a:rPr lang="en-US" dirty="0"/>
              <a:t>This project will utilize raw administrative claims data from </a:t>
            </a:r>
            <a:r>
              <a:rPr lang="en-US" dirty="0" err="1"/>
              <a:t>Pharmetrics</a:t>
            </a:r>
            <a:r>
              <a:rPr lang="en-US" baseline="-25000" dirty="0" err="1"/>
              <a:t>TM</a:t>
            </a:r>
            <a:r>
              <a:rPr lang="en-US" dirty="0"/>
              <a:t>.  This is a very rich data set containing over 5,800 unique patients, and over 1.7 million insurance claims.  The patients are all on antidiabetic and/or anticoagulant medications, two populations of patients that may be at particular risk of adverse health events.</a:t>
            </a:r>
          </a:p>
          <a:p>
            <a:endParaRPr lang="en-US" dirty="0"/>
          </a:p>
          <a:p>
            <a:r>
              <a:rPr lang="en-US" dirty="0"/>
              <a:t>The raw claims file is interesting as-is, but to make it 'meatier' I'll pull in some patient demographic features from the insurance enrollment </a:t>
            </a:r>
            <a:r>
              <a:rPr lang="en-US" dirty="0" err="1"/>
              <a:t>DataFrame</a:t>
            </a:r>
            <a:r>
              <a:rPr lang="en-US" dirty="0"/>
              <a:t>, merged on the unique alphanumeric patient IDs.  For added clarity, details and descriptions from the prescription code, diagnosis code, and procedure code files are incorporated.  Lastly, I complete some basic organization and formatting to prepare for analysis and report writing.</a:t>
            </a:r>
          </a:p>
        </p:txBody>
      </p:sp>
      <p:sp>
        <p:nvSpPr>
          <p:cNvPr id="4" name="Slide Number Placeholder 3"/>
          <p:cNvSpPr>
            <a:spLocks noGrp="1"/>
          </p:cNvSpPr>
          <p:nvPr>
            <p:ph type="sldNum" sz="quarter" idx="10"/>
          </p:nvPr>
        </p:nvSpPr>
        <p:spPr/>
        <p:txBody>
          <a:bodyPr/>
          <a:lstStyle/>
          <a:p>
            <a:fld id="{02009B51-15CE-4A55-B5DB-AA5B52798C3E}" type="slidenum">
              <a:rPr lang="en-US" smtClean="0"/>
              <a:t>2</a:t>
            </a:fld>
            <a:endParaRPr lang="en-US"/>
          </a:p>
        </p:txBody>
      </p:sp>
    </p:spTree>
    <p:extLst>
      <p:ext uri="{BB962C8B-B14F-4D97-AF65-F5344CB8AC3E}">
        <p14:creationId xmlns:p14="http://schemas.microsoft.com/office/powerpoint/2010/main" val="123967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Variations in Individual Insurance Claim Totals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seen above, a zoomed view of a plot can often be helpful for seeing the subtle differences in data distributions that are lost when seeing the entire data set. There can be drawbacks as well. Take for example the two versions of the same plot below. First is the zoomed version of the mean count of individual insurance claims.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first glance, it looks like the regression line is steadily increasing over time. However, both the density and mean estimations drop towards the end of the plot. As a reminder, here is the distribution of estimated ages, which follows the same pattern.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Lastly, here is the full view of the data and regression 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full view of the data and regression line do not show a drastic increase, and its easiest to see that the youngest and oldest patients have approximately the same number of unique claims.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correlation coefficient below of 0.22 is creeping higher from zero, but is still less than the 0.30 threshold of a weak linear relationship. Therefore, there is still no reason to change the view that age is a mere number.</a:t>
            </a:r>
          </a:p>
        </p:txBody>
      </p:sp>
      <p:sp>
        <p:nvSpPr>
          <p:cNvPr id="4" name="Slide Number Placeholder 3"/>
          <p:cNvSpPr>
            <a:spLocks noGrp="1"/>
          </p:cNvSpPr>
          <p:nvPr>
            <p:ph type="sldNum" sz="quarter" idx="10"/>
          </p:nvPr>
        </p:nvSpPr>
        <p:spPr/>
        <p:txBody>
          <a:bodyPr/>
          <a:lstStyle/>
          <a:p>
            <a:fld id="{02009B51-15CE-4A55-B5DB-AA5B52798C3E}" type="slidenum">
              <a:rPr lang="en-US" smtClean="0"/>
              <a:t>20</a:t>
            </a:fld>
            <a:endParaRPr lang="en-US"/>
          </a:p>
        </p:txBody>
      </p:sp>
    </p:spTree>
    <p:extLst>
      <p:ext uri="{BB962C8B-B14F-4D97-AF65-F5344CB8AC3E}">
        <p14:creationId xmlns:p14="http://schemas.microsoft.com/office/powerpoint/2010/main" val="322655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Youngest Patient: "Sierra"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Much like at the geriatric end of the spectrum, there is more than one patient recorded as zero years old.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youngest patients are further grouped by the number of unique insurance claims, which was discussed in the previous section.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 ID q163AAAAABFDLGXL, referred to as "Sierra," is less than one year of age (at the time insurance coverage began), female, and lives in the East. There are over six hundred and fifty individual insurance claims, totaling over a million and a half dollars, which accrued from July 2011 through August 2013. She has an extensive list of a hundred and nineteen unique diagnoses, which is a higher count than Gertrude had! Sierra has had a very rough start to life; some of her aliments include being born preterm, a cleft lip, and congenital heart defects, just to name a few. This goes to show that even the youngest of patients can be medically complex and require just as much or more care than people decades older.</a:t>
            </a:r>
          </a:p>
        </p:txBody>
      </p:sp>
      <p:sp>
        <p:nvSpPr>
          <p:cNvPr id="4" name="Slide Number Placeholder 3"/>
          <p:cNvSpPr>
            <a:spLocks noGrp="1"/>
          </p:cNvSpPr>
          <p:nvPr>
            <p:ph type="sldNum" sz="quarter" idx="10"/>
          </p:nvPr>
        </p:nvSpPr>
        <p:spPr/>
        <p:txBody>
          <a:bodyPr/>
          <a:lstStyle/>
          <a:p>
            <a:fld id="{02009B51-15CE-4A55-B5DB-AA5B52798C3E}" type="slidenum">
              <a:rPr lang="en-US" smtClean="0"/>
              <a:t>21</a:t>
            </a:fld>
            <a:endParaRPr lang="en-US"/>
          </a:p>
        </p:txBody>
      </p:sp>
    </p:spTree>
    <p:extLst>
      <p:ext uri="{BB962C8B-B14F-4D97-AF65-F5344CB8AC3E}">
        <p14:creationId xmlns:p14="http://schemas.microsoft.com/office/powerpoint/2010/main" val="4181516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Conclusion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Age is a demographic feature to always consider when building a statistical model. In this data set however, there was no significant correlation between age and sum of total charges, number of procedures, number of prescriptions, or number of claims a patient submitted. Since there is no evidence against the initial claim, it can still be hypothesized that age is just a number and does not have a linearly increasing relationship with the healthcare features investigated.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so much more that could be done with this data! Given more time, future analysis into comparison to other features, or drilling further to look at certain diagnoses/procedures/medications etcetera in relation to aging would all be fascinating avenues of continued research. Structuring the data into a full analytic file in preparation for linear and logistic regression models would be useful.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Healthcare is such a vast topic, and I could spend my entire life just trying to scratch the surface! The answer is more: more data, more time, more testing, more cross validation, more understanding of humans in general. If healthcare is to evolve into a sustainable model, able to function and care for all individuals, reasonably priced for patients, reasonable compensation for providers and insurers, we have to challenge and change the direction we are headed. These topics are beyond the scope of this report, but it is cursory, fundamental analysis such as these that slowly build the foundation to more understanding.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Age is yesterday, today, and hopefully tomorrow. It can be a sign of wisdom or naivety. It can be a strength or a weakness. Age and aging are a part of life; a journey that is just beginning anew every day. </a:t>
            </a:r>
            <a:r>
              <a:rPr lang="en-US" sz="1200" b="1" i="0" kern="1200" dirty="0">
                <a:solidFill>
                  <a:schemeClr val="tx1"/>
                </a:solidFill>
                <a:effectLst/>
                <a:latin typeface="+mn-lt"/>
                <a:ea typeface="+mn-ea"/>
                <a:cs typeface="+mn-cs"/>
              </a:rPr>
              <a:t>One can view age in many complex ways, but really, it </a:t>
            </a:r>
            <a:r>
              <a:rPr lang="en-US" sz="1200" b="1" i="1" kern="1200" dirty="0">
                <a:solidFill>
                  <a:schemeClr val="tx1"/>
                </a:solidFill>
                <a:effectLst/>
                <a:latin typeface="+mn-lt"/>
                <a:ea typeface="+mn-ea"/>
                <a:cs typeface="+mn-cs"/>
              </a:rPr>
              <a:t>is</a:t>
            </a:r>
            <a:r>
              <a:rPr lang="en-US" sz="1200" b="1" i="0" kern="1200" dirty="0">
                <a:solidFill>
                  <a:schemeClr val="tx1"/>
                </a:solidFill>
                <a:effectLst/>
                <a:latin typeface="+mn-lt"/>
                <a:ea typeface="+mn-ea"/>
                <a:cs typeface="+mn-cs"/>
              </a:rPr>
              <a:t> simply just a number.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009B51-15CE-4A55-B5DB-AA5B52798C3E}" type="slidenum">
              <a:rPr lang="en-US" smtClean="0"/>
              <a:t>22</a:t>
            </a:fld>
            <a:endParaRPr lang="en-US"/>
          </a:p>
        </p:txBody>
      </p:sp>
    </p:spTree>
    <p:extLst>
      <p:ext uri="{BB962C8B-B14F-4D97-AF65-F5344CB8AC3E}">
        <p14:creationId xmlns:p14="http://schemas.microsoft.com/office/powerpoint/2010/main" val="247180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dirty="0"/>
              <a:t>Introduction</a:t>
            </a:r>
          </a:p>
          <a:p>
            <a:endParaRPr lang="en-US" dirty="0"/>
          </a:p>
          <a:p>
            <a:r>
              <a:rPr lang="en-US" dirty="0"/>
              <a:t>Life has many stages, many milestones and many events along the way.  From the second of conception, from the very first time a baby fills their lungs, to the screams on the playground, the gleeful shriek after nailing the first chemistry exam, to the very last cry; </a:t>
            </a:r>
            <a:r>
              <a:rPr lang="en-US" i="1" dirty="0"/>
              <a:t>life</a:t>
            </a:r>
            <a:r>
              <a:rPr lang="en-US" dirty="0"/>
              <a:t> touches every one of us.  Age is one way to measure a life over time.</a:t>
            </a:r>
          </a:p>
          <a:p>
            <a:endParaRPr lang="en-US" dirty="0"/>
          </a:p>
          <a:p>
            <a:r>
              <a:rPr lang="en-US" dirty="0"/>
              <a:t>When it comes to healthcare/life care, what does age mean?  Does it correlate to other factors like cost, number of medications, number of procedures, etcetera?  Does increasing age directly increase risk for medical complications and diseases?  This is a very complex topic, and one that cannot be summarized in one report alone.  Yet, given enough data on enough patients over enough time, perhaps it is possible to predict a patient's health as they age, but this prompts another question of how much is "enough" data?</a:t>
            </a:r>
          </a:p>
        </p:txBody>
      </p:sp>
      <p:sp>
        <p:nvSpPr>
          <p:cNvPr id="4" name="Slide Number Placeholder 3"/>
          <p:cNvSpPr>
            <a:spLocks noGrp="1"/>
          </p:cNvSpPr>
          <p:nvPr>
            <p:ph type="sldNum" sz="quarter" idx="10"/>
          </p:nvPr>
        </p:nvSpPr>
        <p:spPr/>
        <p:txBody>
          <a:bodyPr/>
          <a:lstStyle/>
          <a:p>
            <a:fld id="{02009B51-15CE-4A55-B5DB-AA5B52798C3E}" type="slidenum">
              <a:rPr lang="en-US" smtClean="0"/>
              <a:t>3</a:t>
            </a:fld>
            <a:endParaRPr lang="en-US"/>
          </a:p>
        </p:txBody>
      </p:sp>
    </p:spTree>
    <p:extLst>
      <p:ext uri="{BB962C8B-B14F-4D97-AF65-F5344CB8AC3E}">
        <p14:creationId xmlns:p14="http://schemas.microsoft.com/office/powerpoint/2010/main" val="130045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dirty="0"/>
              <a:t>Introduction (continued)</a:t>
            </a:r>
          </a:p>
          <a:p>
            <a:endParaRPr lang="en-US" dirty="0"/>
          </a:p>
          <a:p>
            <a:r>
              <a:rPr lang="en-US" dirty="0"/>
              <a:t>The data set is not a truly random sample of the population because the patients are all on antidiabetic and/or anticoagulant medications, two populations of patients that may be at particular risk of adverse health events.  As an example of its impact, diabetes awareness was the theme for this year's World Health Day, April 7th, 2016.</a:t>
            </a:r>
          </a:p>
          <a:p>
            <a:endParaRPr lang="en-US" dirty="0"/>
          </a:p>
          <a:p>
            <a:r>
              <a:rPr lang="en-US" dirty="0"/>
              <a:t>“Every year, the World Health Organization selects a priority area of global public health concern as the theme for World Health Day, which falls on 7 April, the birthday of the Organization.  </a:t>
            </a:r>
          </a:p>
          <a:p>
            <a:endParaRPr lang="en-US" dirty="0"/>
          </a:p>
          <a:p>
            <a:r>
              <a:rPr lang="en-US" dirty="0"/>
              <a:t>“The theme for World Health Day 2016 will be diabetes, a </a:t>
            </a:r>
            <a:r>
              <a:rPr lang="en-US" dirty="0" err="1"/>
              <a:t>noncommunicable</a:t>
            </a:r>
            <a:r>
              <a:rPr lang="en-US" dirty="0"/>
              <a:t> disease (NCD) directly impacting millions of people of globally [. . .].  </a:t>
            </a:r>
          </a:p>
          <a:p>
            <a:endParaRPr lang="en-US" dirty="0"/>
          </a:p>
          <a:p>
            <a:r>
              <a:rPr lang="en-US" dirty="0"/>
              <a:t>“Diabetes is a chronic, metabolic disease characterized by elevated levels of blood glucose which may over time lead to serious damage to the heart, blood vessels, eyes, kidneys, and nerves. The prevalence of diabetes has been steadily increasing in the past few decades, in particular in low- and middle-income countries. Knowledge exists to reverse this trend through targeted prevention and appropriate care.”</a:t>
            </a:r>
          </a:p>
          <a:p>
            <a:endParaRPr lang="en-US" dirty="0"/>
          </a:p>
          <a:p>
            <a:r>
              <a:rPr lang="en-US" i="1" dirty="0"/>
              <a:t>Source: http://www.who.int/campaigns/world-health-day/2016/how-to-get-involved/en/</a:t>
            </a:r>
          </a:p>
          <a:p>
            <a:endParaRPr lang="en-US" dirty="0"/>
          </a:p>
          <a:p>
            <a:r>
              <a:rPr lang="en-US" dirty="0"/>
              <a:t>Although this report does not specifically speak to the prevention of diabetes, any research and analysis on these populations is timely and important.  Perhaps something will be uncovered that leads to more definitive research.  Specifically, this report investigates age and aging of the aforementioned populations.</a:t>
            </a:r>
          </a:p>
        </p:txBody>
      </p:sp>
      <p:sp>
        <p:nvSpPr>
          <p:cNvPr id="4" name="Slide Number Placeholder 3"/>
          <p:cNvSpPr>
            <a:spLocks noGrp="1"/>
          </p:cNvSpPr>
          <p:nvPr>
            <p:ph type="sldNum" sz="quarter" idx="10"/>
          </p:nvPr>
        </p:nvSpPr>
        <p:spPr/>
        <p:txBody>
          <a:bodyPr/>
          <a:lstStyle/>
          <a:p>
            <a:fld id="{02009B51-15CE-4A55-B5DB-AA5B52798C3E}" type="slidenum">
              <a:rPr lang="en-US" smtClean="0"/>
              <a:t>4</a:t>
            </a:fld>
            <a:endParaRPr lang="en-US"/>
          </a:p>
        </p:txBody>
      </p:sp>
    </p:spTree>
    <p:extLst>
      <p:ext uri="{BB962C8B-B14F-4D97-AF65-F5344CB8AC3E}">
        <p14:creationId xmlns:p14="http://schemas.microsoft.com/office/powerpoint/2010/main" val="420470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u="sng" dirty="0"/>
              <a:t>Abstract</a:t>
            </a:r>
          </a:p>
          <a:p>
            <a:endParaRPr lang="en-US" dirty="0"/>
          </a:p>
          <a:p>
            <a:r>
              <a:rPr lang="en-US" sz="1200" kern="1200" dirty="0">
                <a:solidFill>
                  <a:schemeClr val="tx1"/>
                </a:solidFill>
                <a:effectLst/>
                <a:latin typeface="+mn-lt"/>
                <a:ea typeface="+mn-ea"/>
                <a:cs typeface="+mn-cs"/>
              </a:rPr>
              <a:t>The following report utilizes raw administrative claims data from </a:t>
            </a:r>
            <a:r>
              <a:rPr lang="en-US" sz="1200" kern="1200" dirty="0" err="1">
                <a:solidFill>
                  <a:schemeClr val="tx1"/>
                </a:solidFill>
                <a:effectLst/>
                <a:latin typeface="+mn-lt"/>
                <a:ea typeface="+mn-ea"/>
                <a:cs typeface="+mn-cs"/>
              </a:rPr>
              <a:t>Pharmetrics</a:t>
            </a:r>
            <a:r>
              <a:rPr lang="en-US" sz="1200" b="0" i="0" u="none" strike="noStrike" kern="1200" dirty="0" err="1">
                <a:solidFill>
                  <a:schemeClr val="tx1"/>
                </a:solidFill>
                <a:effectLst/>
                <a:latin typeface="+mn-lt"/>
                <a:ea typeface="+mn-ea"/>
                <a:cs typeface="+mn-cs"/>
              </a:rPr>
              <a:t>TM</a:t>
            </a:r>
            <a:r>
              <a:rPr lang="en-US" sz="1200" kern="1200" dirty="0">
                <a:solidFill>
                  <a:schemeClr val="tx1"/>
                </a:solidFill>
                <a:effectLst/>
                <a:latin typeface="+mn-lt"/>
                <a:ea typeface="+mn-ea"/>
                <a:cs typeface="+mn-cs"/>
              </a:rPr>
              <a:t>. This is a rich data set containing 1,788,544 insurance claims for 5,802 unique patients. The data set is not a truly random sample of the population because the patients are all on antidiabetic and/or anticoagulant medications, two populations of patients that may be at particular risk of adverse health events. This lends to the analysis though, as this patient sample represent a perhaps less-than-perfect view of the total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Through numerous example statistics and plots, age and aging are not inherently linked to increases in the factors analyzed. Specifically, age is examined versus patient region, total and mean insurance claim charges, number of insurance claims, number of medications, number of procedures and unique diagnosis, etcetera. In addition, patient case presentations take a deeper and more personal look into the files of the patients included in this data set.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age </a:t>
            </a:r>
            <a:r>
              <a:rPr lang="en-US" sz="1200" b="1" kern="1200" dirty="0">
                <a:solidFill>
                  <a:schemeClr val="tx1"/>
                </a:solidFill>
                <a:effectLst/>
                <a:latin typeface="+mn-lt"/>
                <a:ea typeface="+mn-ea"/>
                <a:cs typeface="+mn-cs"/>
              </a:rPr>
              <a:t>is</a:t>
            </a:r>
            <a:r>
              <a:rPr lang="en-US" sz="1200" kern="1200" dirty="0">
                <a:solidFill>
                  <a:schemeClr val="tx1"/>
                </a:solidFill>
                <a:effectLst/>
                <a:latin typeface="+mn-lt"/>
                <a:ea typeface="+mn-ea"/>
                <a:cs typeface="+mn-cs"/>
              </a:rPr>
              <a:t> just a number.</a:t>
            </a:r>
            <a:endParaRPr lang="en-US" dirty="0"/>
          </a:p>
          <a:p>
            <a:endParaRPr lang="en-US" dirty="0"/>
          </a:p>
          <a:p>
            <a:r>
              <a:rPr lang="en-US" dirty="0"/>
              <a:t>The data is completely de-identified and no name information is included for patients.  However, the patient identification keys are long, impersonal, and may be hard to keep track of.  For this reason, certain patients are assigned fictitious names for simpler referencing.</a:t>
            </a:r>
          </a:p>
          <a:p>
            <a:endParaRPr lang="en-US" dirty="0"/>
          </a:p>
          <a:p>
            <a:r>
              <a:rPr lang="en-US" dirty="0"/>
              <a:t>Keeping in theme with the topic of healthcare and health awareness, all color palettes used in the following visualizations are from http://colorbrewer2.org/, using the "colorblind safe" option.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Keywords:</a:t>
            </a:r>
            <a:r>
              <a:rPr lang="en-US" sz="1200" kern="1200" dirty="0">
                <a:solidFill>
                  <a:schemeClr val="tx1"/>
                </a:solidFill>
                <a:effectLst/>
                <a:latin typeface="+mn-lt"/>
                <a:ea typeface="+mn-ea"/>
                <a:cs typeface="+mn-cs"/>
              </a:rPr>
              <a:t> ICD-9; International Classification of Diseases, 9th revision; NDC; National Drug Code; HIPAA; Health Insurance Portability and Accountability Act</a:t>
            </a:r>
          </a:p>
        </p:txBody>
      </p:sp>
      <p:sp>
        <p:nvSpPr>
          <p:cNvPr id="4" name="Slide Number Placeholder 3"/>
          <p:cNvSpPr>
            <a:spLocks noGrp="1"/>
          </p:cNvSpPr>
          <p:nvPr>
            <p:ph type="sldNum" sz="quarter" idx="10"/>
          </p:nvPr>
        </p:nvSpPr>
        <p:spPr/>
        <p:txBody>
          <a:bodyPr/>
          <a:lstStyle/>
          <a:p>
            <a:fld id="{02009B51-15CE-4A55-B5DB-AA5B52798C3E}" type="slidenum">
              <a:rPr lang="en-US" smtClean="0"/>
              <a:t>5</a:t>
            </a:fld>
            <a:endParaRPr lang="en-US"/>
          </a:p>
        </p:txBody>
      </p:sp>
    </p:spTree>
    <p:extLst>
      <p:ext uri="{BB962C8B-B14F-4D97-AF65-F5344CB8AC3E}">
        <p14:creationId xmlns:p14="http://schemas.microsoft.com/office/powerpoint/2010/main" val="303719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Cursory Analysis of Age</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Here is a look at some descriptive statistics to get acquainted with the medical claims included in this data set.</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"Age" is not one of the columns provided by the raw claims or enrollment data.  This is understandable because it is not a static feature; this is unlike a person's year of birth which will never change.  When discussing health data, a enrollee's age could be different when they sign up for insurance, when they have a procedure, and/or when the data is submitted for analysis.  </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To compensate for this, an estimated age is calculated for every patient.  The data submitted ends at December 31st, 2014.</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Given this fact, the year of birth can be subtracted from the year 2014 to get an approximated age.  This estimate may be off slightly, as the patient's year of birth is collected at insurance inception in 2011, 2012, 2013 or 2014.</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An alternate method for calculating estimated age would be to subtract the year of birth from each individual patient's first claim date.  This yields the most accurate age estimate, and is the chosen method.  This is still an approximation of the patient's actual age, for a few of reasons.  Obviously, with only year of birth known, they may or may not have already had their birthday for this year by insurance inception.  Secondly, this is calculated on the assumption that the first claim is in the same year as insurance inception; this could be verified, had the insurance enrollment date been pulled from the enrollment file.  Lastly, the age at inception is not their age any longer.  Perhaps insurance started in 2011 or 2013, now in 2016 their age is 4 or 2 years younger than actual.  Even given these shortcomings, this is the method used for estimating individual patients' ages.</a:t>
            </a:r>
          </a:p>
          <a:p>
            <a:endParaRPr lang="en-US" sz="1200" b="0" i="0" u="non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very useful information. The average estimated age for this population is nearly 55 years old, with a minimum age of 0 and a maximum of 82.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other observation is that the 'count' for </a:t>
            </a:r>
            <a:r>
              <a:rPr lang="en-US" sz="1200" b="0" i="0" kern="1200" dirty="0" err="1">
                <a:solidFill>
                  <a:schemeClr val="tx1"/>
                </a:solidFill>
                <a:effectLst/>
                <a:latin typeface="+mn-lt"/>
                <a:ea typeface="+mn-ea"/>
                <a:cs typeface="+mn-cs"/>
              </a:rPr>
              <a:t>est_age</a:t>
            </a:r>
            <a:r>
              <a:rPr lang="en-US" sz="1200" b="0" i="0" kern="1200" dirty="0">
                <a:solidFill>
                  <a:schemeClr val="tx1"/>
                </a:solidFill>
                <a:effectLst/>
                <a:latin typeface="+mn-lt"/>
                <a:ea typeface="+mn-ea"/>
                <a:cs typeface="+mn-cs"/>
              </a:rPr>
              <a:t> does not match the 1,788,544 rows included in the total claims file. In fact, there are 163 fewer counts than rows. Further analysis shows that two patients in the enrollment file do not contain year of birth information; this can be found directly from the claims data. Since this report focuses on age in relation to other factors, it is reasonable to drop the 2 patients without year of birth information, since this is only a small percentage of the 5,802 patient total.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two patients are removed, and following is a distribution plot of the estimated ages.</a:t>
            </a:r>
          </a:p>
        </p:txBody>
      </p:sp>
      <p:sp>
        <p:nvSpPr>
          <p:cNvPr id="4" name="Slide Number Placeholder 3"/>
          <p:cNvSpPr>
            <a:spLocks noGrp="1"/>
          </p:cNvSpPr>
          <p:nvPr>
            <p:ph type="sldNum" sz="quarter" idx="10"/>
          </p:nvPr>
        </p:nvSpPr>
        <p:spPr/>
        <p:txBody>
          <a:bodyPr/>
          <a:lstStyle/>
          <a:p>
            <a:fld id="{02009B51-15CE-4A55-B5DB-AA5B52798C3E}" type="slidenum">
              <a:rPr lang="en-US" smtClean="0"/>
              <a:t>6</a:t>
            </a:fld>
            <a:endParaRPr lang="en-US"/>
          </a:p>
        </p:txBody>
      </p:sp>
    </p:spTree>
    <p:extLst>
      <p:ext uri="{BB962C8B-B14F-4D97-AF65-F5344CB8AC3E}">
        <p14:creationId xmlns:p14="http://schemas.microsoft.com/office/powerpoint/2010/main" val="328355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Most</a:t>
            </a:r>
            <a:r>
              <a:rPr lang="en-US" sz="1200" b="1" i="0" u="sng" kern="1200" baseline="0" dirty="0">
                <a:solidFill>
                  <a:schemeClr val="tx1"/>
                </a:solidFill>
                <a:effectLst/>
                <a:latin typeface="+mn-lt"/>
                <a:ea typeface="+mn-ea"/>
                <a:cs typeface="+mn-cs"/>
              </a:rPr>
              <a:t> Elderly Patients</a:t>
            </a:r>
            <a:endParaRPr lang="en-US" sz="1200" b="0" i="0" u="none" kern="1200" dirty="0">
              <a:solidFill>
                <a:schemeClr val="tx1"/>
              </a:solidFill>
              <a:effectLst/>
              <a:latin typeface="+mn-lt"/>
              <a:ea typeface="+mn-ea"/>
              <a:cs typeface="+mn-cs"/>
            </a:endParaRPr>
          </a:p>
          <a:p>
            <a:endParaRPr lang="en-US" sz="1200" b="0" i="0" u="none" kern="1200" dirty="0">
              <a:solidFill>
                <a:schemeClr val="tx1"/>
              </a:solidFill>
              <a:effectLst/>
              <a:latin typeface="+mn-lt"/>
              <a:ea typeface="+mn-ea"/>
              <a:cs typeface="+mn-cs"/>
            </a:endParaRPr>
          </a:p>
          <a:p>
            <a:r>
              <a:rPr lang="en-US" dirty="0"/>
              <a:t>There is a high density of patients at age 80 or higher.  Perhaps there really are many geriatric patients in this data set.  However, this could be easily explained by the Health Insurance Portability and Accountability Act (HIPAA) de-identification standards.  "[A]</a:t>
            </a:r>
            <a:r>
              <a:rPr lang="en-US" dirty="0" err="1"/>
              <a:t>ll</a:t>
            </a:r>
            <a:r>
              <a:rPr lang="en-US" dirty="0"/>
              <a:t> ages over 89 and all elements of dates (including year) indicative of such age, except that such ages and elements may be aggregated into a single category of age 90 or older."  </a:t>
            </a:r>
          </a:p>
          <a:p>
            <a:endParaRPr lang="en-US" dirty="0"/>
          </a:p>
          <a:p>
            <a:r>
              <a:rPr lang="en-US" i="1" dirty="0"/>
              <a:t>Source: http://www.hhs.gov/hipaa/for-professionals/privacy/laws-regulations/</a:t>
            </a:r>
          </a:p>
          <a:p>
            <a:endParaRPr lang="en-US" dirty="0"/>
          </a:p>
          <a:p>
            <a:r>
              <a:rPr lang="en-US" dirty="0"/>
              <a:t>The rational for this is that there are fewer living people over the age of 85 or 90.  Given their advanced age plus other identification characteristics, it would be easier to deduce their identity than it would be for patients of younger ages just based on sheer number of people.  This is more specifically spelled out in the </a:t>
            </a:r>
            <a:r>
              <a:rPr lang="en-US" dirty="0" err="1"/>
              <a:t>PharMetrics</a:t>
            </a:r>
            <a:r>
              <a:rPr lang="en-US" dirty="0"/>
              <a:t> Legacy Health Plan Claims Data Dictionary, that accompanied the raw data files.  "[T]he year of birth for elderly patients (those over 85) is modified so that they all appear to be 85 years old in order to ensure de-identifiable patients."</a:t>
            </a:r>
          </a:p>
          <a:p>
            <a:endParaRPr lang="en-US" dirty="0"/>
          </a:p>
          <a:p>
            <a:r>
              <a:rPr lang="en-US" i="1" dirty="0"/>
              <a:t>Source: "</a:t>
            </a:r>
            <a:r>
              <a:rPr lang="en-US" i="1" dirty="0" err="1"/>
              <a:t>PharMetrics</a:t>
            </a:r>
            <a:r>
              <a:rPr lang="en-US" i="1" dirty="0"/>
              <a:t> Legacy Health Plan Claims Data Dictionary" PDF, supplied in HW4_Files.</a:t>
            </a:r>
          </a:p>
          <a:p>
            <a:endParaRPr lang="en-US" dirty="0"/>
          </a:p>
          <a:p>
            <a:r>
              <a:rPr lang="en-US" dirty="0"/>
              <a:t>What this ultimately means for the Claims data is that if a patient was age 85 or older at the time of insurance inception, they will be classified as age 85.  More specifically, the earliest year of birth recoded is 1931, depending on their actual year of birth at insurance inception, their estimated age could put them over the HIPAA threshold.  If the patients were born previous to 1931, they were assigned to this year of birth so that no patients are over the age of 85 for de-identification purposes.  All patients born prior to 1931 are labeled as having a birth year of 1931.</a:t>
            </a:r>
            <a:endParaRPr lang="en-US"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009B51-15CE-4A55-B5DB-AA5B52798C3E}" type="slidenum">
              <a:rPr lang="en-US" smtClean="0"/>
              <a:t>7</a:t>
            </a:fld>
            <a:endParaRPr lang="en-US"/>
          </a:p>
        </p:txBody>
      </p:sp>
    </p:spTree>
    <p:extLst>
      <p:ext uri="{BB962C8B-B14F-4D97-AF65-F5344CB8AC3E}">
        <p14:creationId xmlns:p14="http://schemas.microsoft.com/office/powerpoint/2010/main" val="334403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The Most Senior Patient: "Gertrude“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already established, there are twelve patients recorded as being born in 1931, or being 82 years old. This group is further grouped by the sum of all insurance claim charges over the life of their insurance policy. This calculation is not a representation of the total population, because patients may have held insurance policies for differing time lengths. Yet, this is a valuable metric because it shows the bottom line cost impact for the insurance company. Lastly, the patient with the greatest sum of charges is extracted from the other 82 year olds by the patient identification key.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descriptive statistics are calculated and she is assigned a fictitious name.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 ID mg39AAAAADMCJXKW, referred to as "Gertrude," is an 82 years old female and lives in the East. There are fifteen hundred individual claims, totaling over four hundred thousand dollars, which accrued from January 2013 through August 2014. She has an extensive list of ninety-seven unique diagnoses, many which are chronic medical conditions including hypertension (high blood pressure), end-stage renal (kidney) disease, and rheumatoid arthritis.</a:t>
            </a:r>
          </a:p>
        </p:txBody>
      </p:sp>
      <p:sp>
        <p:nvSpPr>
          <p:cNvPr id="4" name="Slide Number Placeholder 3"/>
          <p:cNvSpPr>
            <a:spLocks noGrp="1"/>
          </p:cNvSpPr>
          <p:nvPr>
            <p:ph type="sldNum" sz="quarter" idx="10"/>
          </p:nvPr>
        </p:nvSpPr>
        <p:spPr/>
        <p:txBody>
          <a:bodyPr/>
          <a:lstStyle/>
          <a:p>
            <a:fld id="{02009B51-15CE-4A55-B5DB-AA5B52798C3E}" type="slidenum">
              <a:rPr lang="en-US" smtClean="0"/>
              <a:t>8</a:t>
            </a:fld>
            <a:endParaRPr lang="en-US"/>
          </a:p>
        </p:txBody>
      </p:sp>
    </p:spTree>
    <p:extLst>
      <p:ext uri="{BB962C8B-B14F-4D97-AF65-F5344CB8AC3E}">
        <p14:creationId xmlns:p14="http://schemas.microsoft.com/office/powerpoint/2010/main" val="4187347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Dental</a:t>
            </a:r>
            <a:r>
              <a:rPr lang="en-US" sz="1200" b="1" i="0" u="sng" kern="1200" baseline="0" dirty="0">
                <a:solidFill>
                  <a:schemeClr val="tx1"/>
                </a:solidFill>
                <a:effectLst/>
                <a:latin typeface="+mn-lt"/>
                <a:ea typeface="+mn-ea"/>
                <a:cs typeface="+mn-cs"/>
              </a:rPr>
              <a:t> Patient Analysis</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Often, people seek dental care in a traditional dental office setting, not a medical setting. There are times however, such as injury/trauma, acute infection, or lack of insurance where a person may go to a medical facility first for stabilized care. According to the American Dentistry Association, dental emergency visits totaled 2.2 million dollars in 2012, eighty-five percent of those</a:t>
            </a:r>
            <a:r>
              <a:rPr lang="en-US" sz="1200" kern="1200" baseline="0" dirty="0">
                <a:solidFill>
                  <a:schemeClr val="tx1"/>
                </a:solidFill>
                <a:effectLst/>
                <a:latin typeface="+mn-lt"/>
                <a:ea typeface="+mn-ea"/>
                <a:cs typeface="+mn-cs"/>
              </a:rPr>
              <a:t> patients</a:t>
            </a:r>
            <a:r>
              <a:rPr lang="en-US" sz="1200" kern="1200" dirty="0">
                <a:solidFill>
                  <a:schemeClr val="tx1"/>
                </a:solidFill>
                <a:effectLst/>
                <a:latin typeface="+mn-lt"/>
                <a:ea typeface="+mn-ea"/>
                <a:cs typeface="+mn-cs"/>
              </a:rPr>
              <a:t> did not have dental insurance (or government insurance only). These visits cost more than three times the amount of a routine dental visit, averaging $749</a:t>
            </a:r>
            <a:r>
              <a:rPr lang="en-US" sz="1200" kern="1200" baseline="0" dirty="0">
                <a:solidFill>
                  <a:schemeClr val="tx1"/>
                </a:solidFill>
                <a:effectLst/>
                <a:latin typeface="+mn-lt"/>
                <a:ea typeface="+mn-ea"/>
                <a:cs typeface="+mn-cs"/>
              </a:rPr>
              <a:t> a visit and </a:t>
            </a:r>
            <a:r>
              <a:rPr lang="en-US" sz="1200" kern="1200" dirty="0">
                <a:solidFill>
                  <a:schemeClr val="tx1"/>
                </a:solidFill>
                <a:effectLst/>
                <a:latin typeface="+mn-lt"/>
                <a:ea typeface="+mn-ea"/>
                <a:cs typeface="+mn-cs"/>
              </a:rPr>
              <a:t>costing the United States health system 1.6 </a:t>
            </a:r>
            <a:r>
              <a:rPr lang="en-US" sz="1200" i="1" kern="1200" dirty="0">
                <a:solidFill>
                  <a:schemeClr val="tx1"/>
                </a:solidFill>
                <a:effectLst/>
                <a:latin typeface="+mn-lt"/>
                <a:ea typeface="+mn-ea"/>
                <a:cs typeface="+mn-cs"/>
              </a:rPr>
              <a:t>*billion*</a:t>
            </a:r>
            <a:r>
              <a:rPr lang="en-US" sz="1200" kern="1200" dirty="0">
                <a:solidFill>
                  <a:schemeClr val="tx1"/>
                </a:solidFill>
                <a:effectLst/>
                <a:latin typeface="+mn-lt"/>
                <a:ea typeface="+mn-ea"/>
                <a:cs typeface="+mn-cs"/>
              </a:rPr>
              <a:t> dollars per year.</a:t>
            </a: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Source: </a:t>
            </a:r>
            <a:r>
              <a:rPr lang="en-US" sz="1200" i="1" u="sng" kern="1200" dirty="0">
                <a:solidFill>
                  <a:schemeClr val="tx1"/>
                </a:solidFill>
                <a:effectLst/>
                <a:latin typeface="+mn-lt"/>
                <a:ea typeface="+mn-ea"/>
                <a:cs typeface="+mn-cs"/>
              </a:rPr>
              <a:t>http://www.usatoday.com/story/nws/nation/2015/06/29/er-dental-visits/29492599</a:t>
            </a:r>
            <a:endParaRPr lang="en-US" sz="1200" i="1" u="none" kern="1200" dirty="0">
              <a:solidFill>
                <a:schemeClr val="tx1"/>
              </a:solidFill>
              <a:effectLst/>
              <a:latin typeface="+mn-lt"/>
              <a:ea typeface="+mn-ea"/>
              <a:cs typeface="+mn-cs"/>
            </a:endParaRPr>
          </a:p>
          <a:p>
            <a:endParaRPr lang="en-US" sz="1200" i="1" u="non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the following figures may seem a bit low compared to the total claims data because these are those special cases of dental diagnoses and procedures within the medical care system.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ICD-9 codes for dental diagnoses all start with 520.xx-529.xx. First, all patients that received a dental diagnoses are extracted from the 4 diagnosis columns of the claims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the patients</a:t>
            </a:r>
            <a:r>
              <a:rPr lang="en-US" sz="1200" kern="1200" baseline="0" dirty="0">
                <a:solidFill>
                  <a:schemeClr val="tx1"/>
                </a:solidFill>
                <a:effectLst/>
                <a:latin typeface="+mn-lt"/>
                <a:ea typeface="+mn-ea"/>
                <a:cs typeface="+mn-cs"/>
              </a:rPr>
              <a:t> who received a dental procedure are extracted from the procedure code column.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the two estimated age versus charge plots, there is no linearly increasing trend between the variables.  This is confirmed by the very low respective correlation coefficients.  Also, when comparing the age distribution of both groups of dental patients, they are similar to or lower than the total claims population.  Since there is no obvious relationship, and the original claim is not negated.</a:t>
            </a:r>
          </a:p>
        </p:txBody>
      </p:sp>
      <p:sp>
        <p:nvSpPr>
          <p:cNvPr id="4" name="Slide Number Placeholder 3"/>
          <p:cNvSpPr>
            <a:spLocks noGrp="1"/>
          </p:cNvSpPr>
          <p:nvPr>
            <p:ph type="sldNum" sz="quarter" idx="10"/>
          </p:nvPr>
        </p:nvSpPr>
        <p:spPr/>
        <p:txBody>
          <a:bodyPr/>
          <a:lstStyle/>
          <a:p>
            <a:fld id="{02009B51-15CE-4A55-B5DB-AA5B52798C3E}" type="slidenum">
              <a:rPr lang="en-US" smtClean="0"/>
              <a:t>9</a:t>
            </a:fld>
            <a:endParaRPr lang="en-US"/>
          </a:p>
        </p:txBody>
      </p:sp>
    </p:spTree>
    <p:extLst>
      <p:ext uri="{BB962C8B-B14F-4D97-AF65-F5344CB8AC3E}">
        <p14:creationId xmlns:p14="http://schemas.microsoft.com/office/powerpoint/2010/main" val="243394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dc.gov/nchs/data/hus/hus14.pdf#1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jpg"/><Relationship Id="rId5" Type="http://schemas.microsoft.com/office/2007/relationships/hdphoto" Target="../media/hdphoto1.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26.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who.int/campaigns/world-health-day/2016/how-to-get-involved/e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hhs.gov/hipaa/for-professionals/privacy/laws-regula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0663" y="2249560"/>
            <a:ext cx="8915399" cy="2262781"/>
          </a:xfrm>
        </p:spPr>
        <p:txBody>
          <a:bodyPr>
            <a:normAutofit fontScale="90000"/>
          </a:bodyPr>
          <a:lstStyle/>
          <a:p>
            <a:pPr>
              <a:spcBef>
                <a:spcPts val="1200"/>
              </a:spcBef>
              <a:spcAft>
                <a:spcPts val="1200"/>
              </a:spcAft>
            </a:pPr>
            <a:r>
              <a:rPr lang="en-US" b="1" dirty="0"/>
              <a:t>AGE:</a:t>
            </a:r>
            <a:br>
              <a:rPr lang="en-US" b="1" dirty="0"/>
            </a:br>
            <a:r>
              <a:rPr lang="en-US" b="1" dirty="0"/>
              <a:t>IS IT </a:t>
            </a:r>
            <a:r>
              <a:rPr lang="en-US" b="1" i="1" dirty="0"/>
              <a:t>REALLY</a:t>
            </a:r>
            <a:r>
              <a:rPr lang="en-US" b="1" dirty="0"/>
              <a:t> JUST A NUMBER?</a:t>
            </a:r>
          </a:p>
        </p:txBody>
      </p:sp>
      <p:sp>
        <p:nvSpPr>
          <p:cNvPr id="3" name="Subtitle 2"/>
          <p:cNvSpPr>
            <a:spLocks noGrp="1"/>
          </p:cNvSpPr>
          <p:nvPr>
            <p:ph type="subTitle" idx="1"/>
          </p:nvPr>
        </p:nvSpPr>
        <p:spPr>
          <a:xfrm>
            <a:off x="2589213" y="4803883"/>
            <a:ext cx="8915399" cy="1126283"/>
          </a:xfrm>
        </p:spPr>
        <p:txBody>
          <a:bodyPr>
            <a:normAutofit lnSpcReduction="10000"/>
          </a:bodyPr>
          <a:lstStyle/>
          <a:p>
            <a:pPr algn="r"/>
            <a:r>
              <a:rPr lang="en-US" dirty="0"/>
              <a:t>Heather Steich</a:t>
            </a:r>
          </a:p>
          <a:p>
            <a:pPr algn="r"/>
            <a:r>
              <a:rPr lang="en-US" dirty="0"/>
              <a:t>April 16</a:t>
            </a:r>
            <a:r>
              <a:rPr lang="en-US" baseline="30000" dirty="0"/>
              <a:t>th</a:t>
            </a:r>
            <a:r>
              <a:rPr lang="en-US" dirty="0"/>
              <a:t>, 2016</a:t>
            </a:r>
          </a:p>
          <a:p>
            <a:pPr algn="r"/>
            <a:r>
              <a:rPr lang="en-US" dirty="0"/>
              <a:t>University of the Pacific ~ ANLT 234 ~ Analytics Storytelling</a:t>
            </a:r>
          </a:p>
        </p:txBody>
      </p:sp>
    </p:spTree>
    <p:extLst>
      <p:ext uri="{BB962C8B-B14F-4D97-AF65-F5344CB8AC3E}">
        <p14:creationId xmlns:p14="http://schemas.microsoft.com/office/powerpoint/2010/main" val="366154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Regional Breakdowns</a:t>
            </a:r>
          </a:p>
        </p:txBody>
      </p:sp>
      <p:sp>
        <p:nvSpPr>
          <p:cNvPr id="3" name="Content Placeholder 2"/>
          <p:cNvSpPr>
            <a:spLocks noGrp="1"/>
          </p:cNvSpPr>
          <p:nvPr>
            <p:ph idx="1"/>
          </p:nvPr>
        </p:nvSpPr>
        <p:spPr>
          <a:xfrm>
            <a:off x="2450662" y="1623386"/>
            <a:ext cx="7327519" cy="4512422"/>
          </a:xfrm>
        </p:spPr>
        <p:txBody>
          <a:bodyPr>
            <a:normAutofit/>
          </a:bodyPr>
          <a:lstStyle/>
          <a:p>
            <a:r>
              <a:rPr lang="en-US" dirty="0"/>
              <a:t>Table of Patient Counts by Region:</a:t>
            </a:r>
          </a:p>
          <a:p>
            <a:endParaRPr lang="en-US" dirty="0"/>
          </a:p>
          <a:p>
            <a:endParaRPr lang="en-US" dirty="0"/>
          </a:p>
          <a:p>
            <a:endParaRPr lang="en-US" dirty="0"/>
          </a:p>
          <a:p>
            <a:endParaRPr lang="en-US" dirty="0"/>
          </a:p>
          <a:p>
            <a:endParaRPr lang="en-US" dirty="0"/>
          </a:p>
          <a:p>
            <a:endParaRPr lang="en-US" dirty="0"/>
          </a:p>
        </p:txBody>
      </p:sp>
      <p:sp>
        <p:nvSpPr>
          <p:cNvPr id="9" name="Footer Placeholder 8"/>
          <p:cNvSpPr>
            <a:spLocks noGrp="1"/>
          </p:cNvSpPr>
          <p:nvPr>
            <p:ph type="ftr" sz="quarter" idx="11"/>
          </p:nvPr>
        </p:nvSpPr>
        <p:spPr/>
        <p:txBody>
          <a:bodyPr/>
          <a:lstStyle/>
          <a:p>
            <a:endParaRPr lang="en-US" i="1" dirty="0"/>
          </a:p>
        </p:txBody>
      </p:sp>
      <p:graphicFrame>
        <p:nvGraphicFramePr>
          <p:cNvPr id="5" name="Table 4"/>
          <p:cNvGraphicFramePr>
            <a:graphicFrameLocks noGrp="1"/>
          </p:cNvGraphicFramePr>
          <p:nvPr>
            <p:extLst>
              <p:ext uri="{D42A27DB-BD31-4B8C-83A1-F6EECF244321}">
                <p14:modId xmlns:p14="http://schemas.microsoft.com/office/powerpoint/2010/main" val="1683788534"/>
              </p:ext>
            </p:extLst>
          </p:nvPr>
        </p:nvGraphicFramePr>
        <p:xfrm>
          <a:off x="2872432" y="1963217"/>
          <a:ext cx="6483978" cy="1752600"/>
        </p:xfrm>
        <a:graphic>
          <a:graphicData uri="http://schemas.openxmlformats.org/drawingml/2006/table">
            <a:tbl>
              <a:tblPr/>
              <a:tblGrid>
                <a:gridCol w="2161326">
                  <a:extLst>
                    <a:ext uri="{9D8B030D-6E8A-4147-A177-3AD203B41FA5}">
                      <a16:colId xmlns:a16="http://schemas.microsoft.com/office/drawing/2014/main" val="2878278689"/>
                    </a:ext>
                  </a:extLst>
                </a:gridCol>
                <a:gridCol w="2161326">
                  <a:extLst>
                    <a:ext uri="{9D8B030D-6E8A-4147-A177-3AD203B41FA5}">
                      <a16:colId xmlns:a16="http://schemas.microsoft.com/office/drawing/2014/main" val="3574624789"/>
                    </a:ext>
                  </a:extLst>
                </a:gridCol>
                <a:gridCol w="2161326">
                  <a:extLst>
                    <a:ext uri="{9D8B030D-6E8A-4147-A177-3AD203B41FA5}">
                      <a16:colId xmlns:a16="http://schemas.microsoft.com/office/drawing/2014/main" val="18284337"/>
                    </a:ext>
                  </a:extLst>
                </a:gridCol>
              </a:tblGrid>
              <a:tr h="276303">
                <a:tc>
                  <a:txBody>
                    <a:bodyPr/>
                    <a:lstStyle/>
                    <a:p>
                      <a:pPr algn="l" fontAlgn="ctr"/>
                      <a:r>
                        <a:rPr lang="en-US" b="1" dirty="0">
                          <a:effectLst/>
                        </a:rPr>
                        <a:t>Region Number</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Patient</a:t>
                      </a:r>
                      <a:r>
                        <a:rPr lang="en-US" b="1" baseline="0" dirty="0">
                          <a:effectLst/>
                        </a:rPr>
                        <a:t> R</a:t>
                      </a:r>
                      <a:r>
                        <a:rPr lang="en-US" b="1" dirty="0">
                          <a:effectLst/>
                        </a:rPr>
                        <a:t>egion</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Patient</a:t>
                      </a:r>
                      <a:r>
                        <a:rPr lang="en-US" b="1" baseline="0" dirty="0">
                          <a:effectLst/>
                        </a:rPr>
                        <a:t> Count</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1424551"/>
                  </a:ext>
                </a:extLst>
              </a:tr>
              <a:tr h="276303">
                <a:tc>
                  <a:txBody>
                    <a:bodyPr/>
                    <a:lstStyle/>
                    <a:p>
                      <a:pPr algn="l" fontAlgn="ctr"/>
                      <a:r>
                        <a:rPr lang="en-US" b="1">
                          <a:effectLst/>
                        </a:rPr>
                        <a:t>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a:effectLst/>
                        </a:rPr>
                        <a:t>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a:effectLst/>
                        </a:rPr>
                        <a:t>1624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344164"/>
                  </a:ext>
                </a:extLst>
              </a:tr>
              <a:tr h="276303">
                <a:tc>
                  <a:txBody>
                    <a:bodyPr/>
                    <a:lstStyle/>
                    <a:p>
                      <a:pPr algn="l" fontAlgn="ctr"/>
                      <a:r>
                        <a:rPr lang="en-US" b="1">
                          <a:effectLst/>
                        </a:rPr>
                        <a:t>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a:effectLst/>
                        </a:rPr>
                        <a:t>MW</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a:effectLst/>
                        </a:rPr>
                        <a:t>1580</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585343"/>
                  </a:ext>
                </a:extLst>
              </a:tr>
              <a:tr h="276303">
                <a:tc>
                  <a:txBody>
                    <a:bodyPr/>
                    <a:lstStyle/>
                    <a:p>
                      <a:pPr algn="l" fontAlgn="ctr"/>
                      <a:r>
                        <a:rPr lang="en-US" b="1">
                          <a:effectLst/>
                        </a:rPr>
                        <a:t>2</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a:effectLst/>
                        </a:rPr>
                        <a:t>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1379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694590"/>
                  </a:ext>
                </a:extLst>
              </a:tr>
              <a:tr h="276303">
                <a:tc>
                  <a:txBody>
                    <a:bodyPr/>
                    <a:lstStyle/>
                    <a:p>
                      <a:pPr algn="l" fontAlgn="ctr"/>
                      <a:r>
                        <a:rPr lang="en-US" b="1">
                          <a:effectLst/>
                        </a:rPr>
                        <a:t>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W</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1217</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691984"/>
                  </a:ext>
                </a:extLst>
              </a:tr>
            </a:tbl>
          </a:graphicData>
        </a:graphic>
      </p:graphicFrame>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2450662" y="3879597"/>
            <a:ext cx="9677400" cy="2943225"/>
          </a:xfrm>
          <a:prstGeom prst="rect">
            <a:avLst/>
          </a:prstGeom>
        </p:spPr>
      </p:pic>
    </p:spTree>
    <p:extLst>
      <p:ext uri="{BB962C8B-B14F-4D97-AF65-F5344CB8AC3E}">
        <p14:creationId xmlns:p14="http://schemas.microsoft.com/office/powerpoint/2010/main" val="2750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r>
              <a:rPr lang="en-US" dirty="0">
                <a:solidFill>
                  <a:schemeClr val="tx1"/>
                </a:solidFill>
              </a:rPr>
              <a:t>“In 2013, personal health care expenditures in the United States totaled 2.5 trillion dollars, a 3.8% increase from 2012. The per capita personal health care expenditure for the total U.S. population was $7,826 in 2013, up from $7,597 in 2012.”</a:t>
            </a:r>
          </a:p>
          <a:p>
            <a:endParaRPr lang="en-US" dirty="0"/>
          </a:p>
          <a:p>
            <a:endParaRPr lang="en-US" dirty="0"/>
          </a:p>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Total Cost of a Patient</a:t>
            </a:r>
          </a:p>
        </p:txBody>
      </p:sp>
      <p:sp>
        <p:nvSpPr>
          <p:cNvPr id="9" name="Footer Placeholder 8"/>
          <p:cNvSpPr>
            <a:spLocks noGrp="1"/>
          </p:cNvSpPr>
          <p:nvPr>
            <p:ph type="ftr" sz="quarter" idx="11"/>
          </p:nvPr>
        </p:nvSpPr>
        <p:spPr>
          <a:xfrm>
            <a:off x="2589212" y="6135808"/>
            <a:ext cx="8031163" cy="365125"/>
          </a:xfrm>
        </p:spPr>
        <p:txBody>
          <a:bodyPr/>
          <a:lstStyle/>
          <a:p>
            <a:r>
              <a:rPr lang="en-US" i="1" dirty="0"/>
              <a:t>Source: </a:t>
            </a:r>
            <a:r>
              <a:rPr lang="en-US" i="1" u="sng" dirty="0">
                <a:hlinkClick r:id="rId3"/>
              </a:rPr>
              <a:t>National Center for Health Statistics. Health, United States, 2014: With Special Feature on Adults Aged 55–64. Hyattsville, MD. 2015.</a:t>
            </a:r>
            <a:endParaRPr lang="en-US" dirty="0"/>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015933" y="948998"/>
            <a:ext cx="10058400" cy="62865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222457594"/>
              </p:ext>
            </p:extLst>
          </p:nvPr>
        </p:nvGraphicFramePr>
        <p:xfrm>
          <a:off x="4438331" y="2596126"/>
          <a:ext cx="3921760" cy="975360"/>
        </p:xfrm>
        <a:graphic>
          <a:graphicData uri="http://schemas.openxmlformats.org/drawingml/2006/table">
            <a:tbl>
              <a:tblPr/>
              <a:tblGrid>
                <a:gridCol w="1960880">
                  <a:extLst>
                    <a:ext uri="{9D8B030D-6E8A-4147-A177-3AD203B41FA5}">
                      <a16:colId xmlns:a16="http://schemas.microsoft.com/office/drawing/2014/main" val="81875946"/>
                    </a:ext>
                  </a:extLst>
                </a:gridCol>
                <a:gridCol w="1960880">
                  <a:extLst>
                    <a:ext uri="{9D8B030D-6E8A-4147-A177-3AD203B41FA5}">
                      <a16:colId xmlns:a16="http://schemas.microsoft.com/office/drawing/2014/main" val="3019309411"/>
                    </a:ext>
                  </a:extLst>
                </a:gridCol>
              </a:tblGrid>
              <a:tr h="0">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a:t>
                      </a:r>
                      <a:r>
                        <a:rPr lang="en-US" b="1" baseline="0" dirty="0">
                          <a:effectLst/>
                        </a:rPr>
                        <a:t> Age</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6463384"/>
                  </a:ext>
                </a:extLst>
              </a:tr>
              <a:tr h="0">
                <a:tc>
                  <a:txBody>
                    <a:bodyPr/>
                    <a:lstStyle/>
                    <a:p>
                      <a:pPr algn="l" fontAlgn="ctr"/>
                      <a:r>
                        <a:rPr lang="en-US" b="1" dirty="0">
                          <a:effectLst/>
                        </a:rPr>
                        <a:t>Sum</a:t>
                      </a:r>
                      <a:r>
                        <a:rPr lang="en-US" b="1" baseline="0" dirty="0">
                          <a:effectLst/>
                        </a:rPr>
                        <a:t> of Charges</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0.066523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64644"/>
                  </a:ext>
                </a:extLst>
              </a:tr>
            </a:tbl>
          </a:graphicData>
        </a:graphic>
      </p:graphicFrame>
    </p:spTree>
    <p:extLst>
      <p:ext uri="{BB962C8B-B14F-4D97-AF65-F5344CB8AC3E}">
        <p14:creationId xmlns:p14="http://schemas.microsoft.com/office/powerpoint/2010/main" val="29493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1" nodeType="withEffect">
                                  <p:stCondLst>
                                    <p:cond delay="0"/>
                                  </p:stCondLst>
                                  <p:childTnLst>
                                    <p:set>
                                      <p:cBhvr rctx="PPT">
                                        <p:cTn id="9" dur="indefinite"/>
                                        <p:tgtEl>
                                          <p:spTgt spid="9"/>
                                        </p:tgtEl>
                                        <p:attrNameLst>
                                          <p:attrName>style.opacity</p:attrName>
                                        </p:attrNameLst>
                                      </p:cBhvr>
                                      <p:to>
                                        <p:strVal val="0.5"/>
                                      </p:to>
                                    </p:set>
                                    <p:animEffect filter="image" prLst="opacity: 0.5">
                                      <p:cBhvr rctx="IE">
                                        <p:cTn id="10" dur="indefinite"/>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7"/>
                                        </p:tgtEl>
                                        <p:attrNameLst>
                                          <p:attrName>style.opacity</p:attrName>
                                        </p:attrNameLst>
                                      </p:cBhvr>
                                      <p:to>
                                        <p:strVal val="0.75"/>
                                      </p:to>
                                    </p:set>
                                    <p:animEffect filter="image" prLst="opacity: 0.75">
                                      <p:cBhvr rctx="IE">
                                        <p:cTn id="18" dur="indefinite"/>
                                        <p:tgtEl>
                                          <p:spTgt spid="7"/>
                                        </p:tgtEl>
                                      </p:cBhvr>
                                    </p:animEffec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lnSpcReduction="10000"/>
          </a:bodyPr>
          <a:lstStyle/>
          <a:p>
            <a:r>
              <a:rPr lang="en-US" dirty="0"/>
              <a:t>Age: 18</a:t>
            </a:r>
          </a:p>
          <a:p>
            <a:r>
              <a:rPr lang="en-US" dirty="0"/>
              <a:t>Gender: Male</a:t>
            </a:r>
          </a:p>
          <a:p>
            <a:r>
              <a:rPr lang="en-US" dirty="0"/>
              <a:t>Region: East</a:t>
            </a:r>
          </a:p>
          <a:p>
            <a:endParaRPr lang="en-US" dirty="0"/>
          </a:p>
          <a:p>
            <a:r>
              <a:rPr lang="en-US" dirty="0"/>
              <a:t>Number of Claims: 391</a:t>
            </a:r>
          </a:p>
          <a:p>
            <a:r>
              <a:rPr lang="en-US" dirty="0"/>
              <a:t>Charges: $4,645,797</a:t>
            </a:r>
          </a:p>
          <a:p>
            <a:r>
              <a:rPr lang="en-US" dirty="0"/>
              <a:t>Diagnoses: 51</a:t>
            </a:r>
          </a:p>
          <a:p>
            <a:pPr lvl="1"/>
            <a:r>
              <a:rPr lang="en-US" dirty="0"/>
              <a:t>Congestive heart failure</a:t>
            </a:r>
          </a:p>
          <a:p>
            <a:pPr lvl="1"/>
            <a:r>
              <a:rPr lang="en-US" dirty="0"/>
              <a:t>Emphysema</a:t>
            </a:r>
          </a:p>
          <a:p>
            <a:pPr lvl="1"/>
            <a:r>
              <a:rPr lang="en-US" dirty="0"/>
              <a:t>Alcohol Abuse</a:t>
            </a:r>
          </a:p>
          <a:p>
            <a:pPr marL="457200" lvl="1" indent="0">
              <a:buNone/>
            </a:pPr>
            <a:endParaRPr lang="en-US" dirty="0"/>
          </a:p>
          <a:p>
            <a:pPr indent="-285750"/>
            <a:r>
              <a:rPr lang="en-US" dirty="0"/>
              <a:t>Insured: December 2012 through August 2013</a:t>
            </a:r>
          </a:p>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Patient Case 2: “Mason”</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5" name="Picture 4"/>
          <p:cNvPicPr>
            <a:picLocks noChangeAspect="1"/>
          </p:cNvPicPr>
          <p:nvPr/>
        </p:nvPicPr>
        <p:blipFill>
          <a:blip r:embed="rId3"/>
          <a:stretch>
            <a:fillRect/>
          </a:stretch>
        </p:blipFill>
        <p:spPr>
          <a:xfrm>
            <a:off x="9846460" y="1769165"/>
            <a:ext cx="1560495" cy="4993584"/>
          </a:xfrm>
          <a:prstGeom prst="rect">
            <a:avLst/>
          </a:prstGeom>
        </p:spPr>
      </p:pic>
    </p:spTree>
    <p:extLst>
      <p:ext uri="{BB962C8B-B14F-4D97-AF65-F5344CB8AC3E}">
        <p14:creationId xmlns:p14="http://schemas.microsoft.com/office/powerpoint/2010/main" val="26984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pPr marL="0" indent="0">
              <a:buNone/>
            </a:pPr>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Patient Case 2: “Mason”</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991292" y="909182"/>
            <a:ext cx="10058400" cy="6286500"/>
          </a:xfrm>
          <a:prstGeom prst="rect">
            <a:avLst/>
          </a:prstGeom>
        </p:spPr>
      </p:pic>
      <p:pic>
        <p:nvPicPr>
          <p:cNvPr id="5" name="Picture 4"/>
          <p:cNvPicPr>
            <a:picLocks noChangeAspect="1"/>
          </p:cNvPicPr>
          <p:nvPr/>
        </p:nvPicPr>
        <p:blipFill>
          <a:blip r:embed="rId4"/>
          <a:stretch>
            <a:fillRect/>
          </a:stretch>
        </p:blipFill>
        <p:spPr>
          <a:xfrm>
            <a:off x="2230607" y="2006767"/>
            <a:ext cx="1521369" cy="4868381"/>
          </a:xfrm>
          <a:prstGeom prst="rect">
            <a:avLst/>
          </a:prstGeom>
          <a:scene3d>
            <a:camera prst="orthographicFront">
              <a:rot lat="0" lon="10800000" rev="0"/>
            </a:camera>
            <a:lightRig rig="threePt" dir="t"/>
          </a:scene3d>
        </p:spPr>
      </p:pic>
    </p:spTree>
    <p:extLst>
      <p:ext uri="{BB962C8B-B14F-4D97-AF65-F5344CB8AC3E}">
        <p14:creationId xmlns:p14="http://schemas.microsoft.com/office/powerpoint/2010/main" val="370630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Overall Charges by Month of the Year</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991294" y="736347"/>
            <a:ext cx="10058400" cy="6286500"/>
          </a:xfrm>
          <a:prstGeom prst="rect">
            <a:avLst/>
          </a:prstGeom>
        </p:spPr>
      </p:pic>
    </p:spTree>
    <p:extLst>
      <p:ext uri="{BB962C8B-B14F-4D97-AF65-F5344CB8AC3E}">
        <p14:creationId xmlns:p14="http://schemas.microsoft.com/office/powerpoint/2010/main" val="1474364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Overall Charges by Month of the Year</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67587260"/>
              </p:ext>
            </p:extLst>
          </p:nvPr>
        </p:nvGraphicFramePr>
        <p:xfrm>
          <a:off x="520689" y="1616765"/>
          <a:ext cx="3147238" cy="1249680"/>
        </p:xfrm>
        <a:graphic>
          <a:graphicData uri="http://schemas.openxmlformats.org/drawingml/2006/table">
            <a:tbl>
              <a:tblPr/>
              <a:tblGrid>
                <a:gridCol w="1573619">
                  <a:extLst>
                    <a:ext uri="{9D8B030D-6E8A-4147-A177-3AD203B41FA5}">
                      <a16:colId xmlns:a16="http://schemas.microsoft.com/office/drawing/2014/main" val="4250198251"/>
                    </a:ext>
                  </a:extLst>
                </a:gridCol>
                <a:gridCol w="1573619">
                  <a:extLst>
                    <a:ext uri="{9D8B030D-6E8A-4147-A177-3AD203B41FA5}">
                      <a16:colId xmlns:a16="http://schemas.microsoft.com/office/drawing/2014/main" val="2202960849"/>
                    </a:ext>
                  </a:extLst>
                </a:gridCol>
              </a:tblGrid>
              <a:tr h="479169">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Month</a:t>
                      </a:r>
                      <a:r>
                        <a:rPr lang="en-US" b="1" baseline="0" dirty="0">
                          <a:effectLst/>
                        </a:rPr>
                        <a:t> of the Year</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5672416"/>
                  </a:ext>
                </a:extLst>
              </a:tr>
              <a:tr h="268802">
                <a:tc>
                  <a:txBody>
                    <a:bodyPr/>
                    <a:lstStyle/>
                    <a:p>
                      <a:pPr algn="l" fontAlgn="ctr"/>
                      <a:r>
                        <a:rPr lang="en-US" b="1" dirty="0">
                          <a:effectLst/>
                        </a:rPr>
                        <a:t>Sum</a:t>
                      </a:r>
                      <a:r>
                        <a:rPr lang="en-US" b="1" baseline="0" dirty="0">
                          <a:effectLst/>
                        </a:rPr>
                        <a:t> of Charges</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-0.006765</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720734"/>
                  </a:ext>
                </a:extLst>
              </a:tr>
            </a:tbl>
          </a:graphicData>
        </a:graphic>
      </p:graphicFrame>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2993250" y="736347"/>
            <a:ext cx="10058400" cy="6286500"/>
          </a:xfrm>
          <a:prstGeom prst="rect">
            <a:avLst/>
          </a:prstGeom>
        </p:spPr>
      </p:pic>
    </p:spTree>
    <p:extLst>
      <p:ext uri="{BB962C8B-B14F-4D97-AF65-F5344CB8AC3E}">
        <p14:creationId xmlns:p14="http://schemas.microsoft.com/office/powerpoint/2010/main" val="40423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75"/>
                                      </p:to>
                                    </p:set>
                                    <p:animEffect filter="image" prLst="opacity: 0.75">
                                      <p:cBhvr rctx="IE">
                                        <p:cTn id="7" dur="indefinite"/>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Unique Procedure Counts per Patient</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3048000" y="970263"/>
            <a:ext cx="10058400" cy="62865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709451740"/>
              </p:ext>
            </p:extLst>
          </p:nvPr>
        </p:nvGraphicFramePr>
        <p:xfrm>
          <a:off x="527591" y="1616765"/>
          <a:ext cx="3248804" cy="1524000"/>
        </p:xfrm>
        <a:graphic>
          <a:graphicData uri="http://schemas.openxmlformats.org/drawingml/2006/table">
            <a:tbl>
              <a:tblPr/>
              <a:tblGrid>
                <a:gridCol w="1624402">
                  <a:extLst>
                    <a:ext uri="{9D8B030D-6E8A-4147-A177-3AD203B41FA5}">
                      <a16:colId xmlns:a16="http://schemas.microsoft.com/office/drawing/2014/main" val="2716314439"/>
                    </a:ext>
                  </a:extLst>
                </a:gridCol>
                <a:gridCol w="1624402">
                  <a:extLst>
                    <a:ext uri="{9D8B030D-6E8A-4147-A177-3AD203B41FA5}">
                      <a16:colId xmlns:a16="http://schemas.microsoft.com/office/drawing/2014/main" val="116410443"/>
                    </a:ext>
                  </a:extLst>
                </a:gridCol>
              </a:tblGrid>
              <a:tr h="0">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 Age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1600530"/>
                  </a:ext>
                </a:extLst>
              </a:tr>
              <a:tr h="0">
                <a:tc>
                  <a:txBody>
                    <a:bodyPr/>
                    <a:lstStyle/>
                    <a:p>
                      <a:pPr algn="l" fontAlgn="ctr"/>
                      <a:r>
                        <a:rPr lang="en-US" b="1" dirty="0">
                          <a:effectLst/>
                        </a:rPr>
                        <a:t>Count of Procedure Codes</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0.126301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836578"/>
                  </a:ext>
                </a:extLst>
              </a:tr>
            </a:tbl>
          </a:graphicData>
        </a:graphic>
      </p:graphicFrame>
    </p:spTree>
    <p:extLst>
      <p:ext uri="{BB962C8B-B14F-4D97-AF65-F5344CB8AC3E}">
        <p14:creationId xmlns:p14="http://schemas.microsoft.com/office/powerpoint/2010/main" val="67217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75"/>
                                      </p:to>
                                    </p:set>
                                    <p:animEffect filter="image" prLst="opacity: 0.7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5"/>
            <a:ext cx="7327519" cy="4877547"/>
          </a:xfrm>
        </p:spPr>
        <p:txBody>
          <a:bodyPr>
            <a:normAutofit lnSpcReduction="10000"/>
          </a:bodyPr>
          <a:lstStyle/>
          <a:p>
            <a:r>
              <a:rPr lang="en-US" dirty="0"/>
              <a:t>Age: 67</a:t>
            </a:r>
          </a:p>
          <a:p>
            <a:r>
              <a:rPr lang="en-US" dirty="0"/>
              <a:t>Gender: Female</a:t>
            </a:r>
          </a:p>
          <a:p>
            <a:r>
              <a:rPr lang="en-US" dirty="0"/>
              <a:t>Region: West</a:t>
            </a:r>
          </a:p>
          <a:p>
            <a:endParaRPr lang="en-US" dirty="0"/>
          </a:p>
          <a:p>
            <a:r>
              <a:rPr lang="en-US" dirty="0"/>
              <a:t>Number of Claims: 2,950</a:t>
            </a:r>
          </a:p>
          <a:p>
            <a:r>
              <a:rPr lang="en-US" dirty="0"/>
              <a:t>Charges: $1,286,137</a:t>
            </a:r>
          </a:p>
          <a:p>
            <a:r>
              <a:rPr lang="en-US" dirty="0"/>
              <a:t>Diagnoses: 150</a:t>
            </a:r>
          </a:p>
          <a:p>
            <a:pPr lvl="1"/>
            <a:r>
              <a:rPr lang="en-US" dirty="0"/>
              <a:t>Multiple myeloma</a:t>
            </a:r>
          </a:p>
          <a:p>
            <a:pPr lvl="1"/>
            <a:r>
              <a:rPr lang="en-US" dirty="0"/>
              <a:t>Renal failure</a:t>
            </a:r>
          </a:p>
          <a:p>
            <a:pPr lvl="1"/>
            <a:r>
              <a:rPr lang="en-US" dirty="0"/>
              <a:t>Malignant neoplasm of the breast</a:t>
            </a:r>
          </a:p>
          <a:p>
            <a:pPr lvl="1"/>
            <a:r>
              <a:rPr lang="en-US" dirty="0" err="1"/>
              <a:t>Leukemua</a:t>
            </a:r>
            <a:endParaRPr lang="en-US" dirty="0"/>
          </a:p>
          <a:p>
            <a:pPr lvl="1"/>
            <a:endParaRPr lang="en-US" dirty="0"/>
          </a:p>
          <a:p>
            <a:pPr indent="-285750"/>
            <a:r>
              <a:rPr lang="en-US" dirty="0"/>
              <a:t>Insured: July 2011 through August 2014</a:t>
            </a:r>
          </a:p>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Patient Case 3: “Sheryl”</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4" name="Picture 3"/>
          <p:cNvPicPr>
            <a:picLocks noChangeAspect="1"/>
          </p:cNvPicPr>
          <p:nvPr/>
        </p:nvPicPr>
        <p:blipFill>
          <a:blip r:embed="rId3"/>
          <a:stretch>
            <a:fillRect/>
          </a:stretch>
        </p:blipFill>
        <p:spPr>
          <a:xfrm>
            <a:off x="8868981" y="2340474"/>
            <a:ext cx="2095500" cy="4762500"/>
          </a:xfrm>
          <a:prstGeom prst="rect">
            <a:avLst/>
          </a:prstGeom>
        </p:spPr>
      </p:pic>
    </p:spTree>
    <p:extLst>
      <p:ext uri="{BB962C8B-B14F-4D97-AF65-F5344CB8AC3E}">
        <p14:creationId xmlns:p14="http://schemas.microsoft.com/office/powerpoint/2010/main" val="386364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0662" y="475255"/>
            <a:ext cx="8911687" cy="992655"/>
          </a:xfrm>
        </p:spPr>
        <p:txBody>
          <a:bodyPr/>
          <a:lstStyle/>
          <a:p>
            <a:r>
              <a:rPr lang="en-US" dirty="0"/>
              <a:t>Patient Case 3: “Sheryl”</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98909137"/>
              </p:ext>
            </p:extLst>
          </p:nvPr>
        </p:nvGraphicFramePr>
        <p:xfrm>
          <a:off x="5156349" y="5146323"/>
          <a:ext cx="3500312" cy="1249680"/>
        </p:xfrm>
        <a:graphic>
          <a:graphicData uri="http://schemas.openxmlformats.org/drawingml/2006/table">
            <a:tbl>
              <a:tblPr/>
              <a:tblGrid>
                <a:gridCol w="1750156">
                  <a:extLst>
                    <a:ext uri="{9D8B030D-6E8A-4147-A177-3AD203B41FA5}">
                      <a16:colId xmlns:a16="http://schemas.microsoft.com/office/drawing/2014/main" val="1894294247"/>
                    </a:ext>
                  </a:extLst>
                </a:gridCol>
                <a:gridCol w="1750156">
                  <a:extLst>
                    <a:ext uri="{9D8B030D-6E8A-4147-A177-3AD203B41FA5}">
                      <a16:colId xmlns:a16="http://schemas.microsoft.com/office/drawing/2014/main" val="4037422566"/>
                    </a:ext>
                  </a:extLst>
                </a:gridCol>
              </a:tblGrid>
              <a:tr h="575432">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 Age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8119648"/>
                  </a:ext>
                </a:extLst>
              </a:tr>
              <a:tr h="0">
                <a:tc>
                  <a:txBody>
                    <a:bodyPr/>
                    <a:lstStyle/>
                    <a:p>
                      <a:pPr algn="l" fontAlgn="ctr"/>
                      <a:r>
                        <a:rPr lang="en-US" b="1" dirty="0">
                          <a:effectLst/>
                        </a:rPr>
                        <a:t>Unique</a:t>
                      </a:r>
                      <a:r>
                        <a:rPr lang="en-US" b="1" baseline="0" dirty="0">
                          <a:effectLst/>
                        </a:rPr>
                        <a:t> Medications</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0.003618</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543778"/>
                  </a:ext>
                </a:extLst>
              </a:tr>
            </a:tbl>
          </a:graphicData>
        </a:graphic>
      </p:graphicFrame>
      <p:pic>
        <p:nvPicPr>
          <p:cNvPr id="12" name="Picture 11"/>
          <p:cNvPicPr>
            <a:picLocks noChangeAspect="1"/>
          </p:cNvPicPr>
          <p:nvPr/>
        </p:nvPicPr>
        <p:blipFill>
          <a:blip r:embed="rId3"/>
          <a:stretch>
            <a:fillRect/>
          </a:stretch>
        </p:blipFill>
        <p:spPr>
          <a:xfrm>
            <a:off x="10252194" y="4072520"/>
            <a:ext cx="2078355" cy="2969079"/>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blip>
          <a:stretch>
            <a:fillRect/>
          </a:stretch>
        </p:blipFill>
        <p:spPr>
          <a:xfrm>
            <a:off x="2208847" y="1565494"/>
            <a:ext cx="8943975" cy="3476625"/>
          </a:xfrm>
          <a:prstGeom prst="rect">
            <a:avLst/>
          </a:prstGeom>
        </p:spPr>
      </p:pic>
    </p:spTree>
    <p:extLst>
      <p:ext uri="{BB962C8B-B14F-4D97-AF65-F5344CB8AC3E}">
        <p14:creationId xmlns:p14="http://schemas.microsoft.com/office/powerpoint/2010/main" val="23867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0662" y="145475"/>
            <a:ext cx="8911687" cy="992655"/>
          </a:xfrm>
        </p:spPr>
        <p:txBody>
          <a:bodyPr/>
          <a:lstStyle/>
          <a:p>
            <a:r>
              <a:rPr lang="en-US" dirty="0"/>
              <a:t>Patient Case 3: “Sheryl”</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133600" y="759242"/>
            <a:ext cx="10058400" cy="6098758"/>
          </a:xfrm>
          <a:prstGeom prst="rect">
            <a:avLst/>
          </a:prstGeom>
        </p:spPr>
      </p:pic>
      <p:pic>
        <p:nvPicPr>
          <p:cNvPr id="6" name="Picture 5"/>
          <p:cNvPicPr>
            <a:picLocks noChangeAspect="1"/>
          </p:cNvPicPr>
          <p:nvPr/>
        </p:nvPicPr>
        <p:blipFill>
          <a:blip r:embed="rId4"/>
          <a:stretch>
            <a:fillRect/>
          </a:stretch>
        </p:blipFill>
        <p:spPr>
          <a:xfrm flipH="1">
            <a:off x="88217" y="1422113"/>
            <a:ext cx="2500995" cy="3637812"/>
          </a:xfrm>
          <a:prstGeom prst="rect">
            <a:avLst/>
          </a:prstGeom>
        </p:spPr>
      </p:pic>
    </p:spTree>
    <p:extLst>
      <p:ext uri="{BB962C8B-B14F-4D97-AF65-F5344CB8AC3E}">
        <p14:creationId xmlns:p14="http://schemas.microsoft.com/office/powerpoint/2010/main" val="2586657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1058916"/>
          </a:xfrm>
        </p:spPr>
        <p:txBody>
          <a:bodyPr/>
          <a:lstStyle/>
          <a:p>
            <a:r>
              <a:rPr lang="en-US" dirty="0"/>
              <a:t>Data Overview &amp; Preparation</a:t>
            </a:r>
          </a:p>
        </p:txBody>
      </p:sp>
      <p:sp>
        <p:nvSpPr>
          <p:cNvPr id="3" name="Content Placeholder 2"/>
          <p:cNvSpPr>
            <a:spLocks noGrp="1"/>
          </p:cNvSpPr>
          <p:nvPr>
            <p:ph idx="1"/>
          </p:nvPr>
        </p:nvSpPr>
        <p:spPr>
          <a:xfrm>
            <a:off x="2450662" y="1620975"/>
            <a:ext cx="8915400" cy="4082422"/>
          </a:xfrm>
        </p:spPr>
        <p:txBody>
          <a:bodyPr>
            <a:noAutofit/>
          </a:bodyPr>
          <a:lstStyle/>
          <a:p>
            <a:r>
              <a:rPr lang="en-US" sz="2000" dirty="0"/>
              <a:t>Raw Administrative Insurance Claims Data from </a:t>
            </a:r>
            <a:r>
              <a:rPr lang="en-US" sz="2000" dirty="0" err="1"/>
              <a:t>Pharmetrics</a:t>
            </a:r>
            <a:r>
              <a:rPr lang="en-US" sz="2000" baseline="-25000" dirty="0" err="1"/>
              <a:t>TM</a:t>
            </a:r>
            <a:endParaRPr lang="en-US" sz="2000" baseline="-25000" dirty="0"/>
          </a:p>
          <a:p>
            <a:endParaRPr lang="en-US" sz="2000" baseline="-25000" dirty="0"/>
          </a:p>
          <a:p>
            <a:r>
              <a:rPr lang="en-US" sz="2000" dirty="0"/>
              <a:t>Over 1.7 million Insurance Claims for over 5,800 Patients</a:t>
            </a:r>
          </a:p>
          <a:p>
            <a:pPr marL="0" indent="0">
              <a:buNone/>
            </a:pPr>
            <a:endParaRPr lang="en-US" sz="2000" dirty="0"/>
          </a:p>
          <a:p>
            <a:r>
              <a:rPr lang="en-US" sz="2000" dirty="0"/>
              <a:t>Raw Claims Merged with Features from</a:t>
            </a:r>
          </a:p>
          <a:p>
            <a:pPr lvl="1"/>
            <a:r>
              <a:rPr lang="en-US" sz="1800" dirty="0"/>
              <a:t>Enrollment Demographics</a:t>
            </a:r>
          </a:p>
          <a:p>
            <a:pPr lvl="1"/>
            <a:r>
              <a:rPr lang="en-US" sz="1800" dirty="0"/>
              <a:t>Prescription Codes</a:t>
            </a:r>
          </a:p>
          <a:p>
            <a:pPr lvl="1"/>
            <a:r>
              <a:rPr lang="en-US" sz="1800" dirty="0"/>
              <a:t>Diagnosis Codes</a:t>
            </a:r>
          </a:p>
          <a:p>
            <a:pPr lvl="1"/>
            <a:r>
              <a:rPr lang="en-US" sz="1800" dirty="0"/>
              <a:t>Procedure Codes</a:t>
            </a:r>
          </a:p>
        </p:txBody>
      </p:sp>
      <p:pic>
        <p:nvPicPr>
          <p:cNvPr id="4" name="Picture 3"/>
          <p:cNvPicPr>
            <a:picLocks noChangeAspect="1"/>
          </p:cNvPicPr>
          <p:nvPr/>
        </p:nvPicPr>
        <p:blipFill>
          <a:blip r:embed="rId3"/>
          <a:stretch>
            <a:fillRect/>
          </a:stretch>
        </p:blipFill>
        <p:spPr>
          <a:xfrm>
            <a:off x="8239543" y="4186989"/>
            <a:ext cx="3762738" cy="2502221"/>
          </a:xfrm>
          <a:prstGeom prst="rect">
            <a:avLst/>
          </a:prstGeom>
        </p:spPr>
      </p:pic>
    </p:spTree>
    <p:extLst>
      <p:ext uri="{BB962C8B-B14F-4D97-AF65-F5344CB8AC3E}">
        <p14:creationId xmlns:p14="http://schemas.microsoft.com/office/powerpoint/2010/main" val="107333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7327519" cy="4512422"/>
          </a:xfrm>
        </p:spPr>
        <p:txBody>
          <a:bodyPr>
            <a:normAutofit/>
          </a:bodyPr>
          <a:lstStyle/>
          <a:p>
            <a:endParaRPr lang="en-US" dirty="0"/>
          </a:p>
          <a:p>
            <a:endParaRPr lang="en-US" dirty="0"/>
          </a:p>
          <a:p>
            <a:endParaRPr lang="en-US" dirty="0"/>
          </a:p>
          <a:p>
            <a:endParaRPr lang="en-US" dirty="0"/>
          </a:p>
        </p:txBody>
      </p:sp>
      <p:sp>
        <p:nvSpPr>
          <p:cNvPr id="2" name="Title 1"/>
          <p:cNvSpPr>
            <a:spLocks noGrp="1"/>
          </p:cNvSpPr>
          <p:nvPr>
            <p:ph type="title"/>
          </p:nvPr>
        </p:nvSpPr>
        <p:spPr>
          <a:xfrm>
            <a:off x="2450662" y="451644"/>
            <a:ext cx="8911687" cy="992655"/>
          </a:xfrm>
        </p:spPr>
        <p:txBody>
          <a:bodyPr/>
          <a:lstStyle/>
          <a:p>
            <a:r>
              <a:rPr lang="en-US" dirty="0"/>
              <a:t>Variations in Insurance Claim Totals</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3101090" y="272557"/>
            <a:ext cx="9105900" cy="6372225"/>
          </a:xfrm>
          <a:prstGeom prst="rect">
            <a:avLst/>
          </a:prstGeom>
        </p:spPr>
      </p:pic>
      <p:pic>
        <p:nvPicPr>
          <p:cNvPr id="8" name="Picture 7"/>
          <p:cNvPicPr>
            <a:picLocks noChangeAspect="1"/>
          </p:cNvPicPr>
          <p:nvPr/>
        </p:nvPicPr>
        <p:blipFill>
          <a:blip r:embed="rId4">
            <a:clrChange>
              <a:clrFrom>
                <a:srgbClr val="EAEAF2"/>
              </a:clrFrom>
              <a:clrTo>
                <a:srgbClr val="EAEAF2">
                  <a:alpha val="0"/>
                </a:srgbClr>
              </a:clrTo>
            </a:clrChange>
            <a:extLst>
              <a:ext uri="{BEBA8EAE-BF5A-486C-A8C5-ECC9F3942E4B}">
                <a14:imgProps xmlns:a14="http://schemas.microsoft.com/office/drawing/2010/main">
                  <a14:imgLayer r:embed="rId5">
                    <a14:imgEffect>
                      <a14:artisticPastelsSmooth/>
                    </a14:imgEffect>
                  </a14:imgLayer>
                </a14:imgProps>
              </a:ext>
            </a:extLst>
          </a:blip>
          <a:stretch>
            <a:fillRect/>
          </a:stretch>
        </p:blipFill>
        <p:spPr>
          <a:xfrm>
            <a:off x="3125188" y="584616"/>
            <a:ext cx="9150154" cy="5992163"/>
          </a:xfrm>
          <a:prstGeom prst="rect">
            <a:avLst/>
          </a:prstGeom>
        </p:spPr>
      </p:pic>
      <p:sp>
        <p:nvSpPr>
          <p:cNvPr id="14" name="Title 1"/>
          <p:cNvSpPr txBox="1">
            <a:spLocks/>
          </p:cNvSpPr>
          <p:nvPr/>
        </p:nvSpPr>
        <p:spPr>
          <a:xfrm rot="16200000">
            <a:off x="-459478" y="2726906"/>
            <a:ext cx="4689075" cy="1131205"/>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Variations in Insurance </a:t>
            </a:r>
            <a:br>
              <a:rPr lang="en-US" dirty="0"/>
            </a:br>
            <a:r>
              <a:rPr lang="en-US" dirty="0"/>
              <a:t>Claim Totals</a:t>
            </a:r>
          </a:p>
        </p:txBody>
      </p:sp>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3013710" y="546984"/>
            <a:ext cx="9163050" cy="606742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158558407"/>
              </p:ext>
            </p:extLst>
          </p:nvPr>
        </p:nvGraphicFramePr>
        <p:xfrm>
          <a:off x="4106707" y="2244706"/>
          <a:ext cx="3286932" cy="975360"/>
        </p:xfrm>
        <a:graphic>
          <a:graphicData uri="http://schemas.openxmlformats.org/drawingml/2006/table">
            <a:tbl>
              <a:tblPr/>
              <a:tblGrid>
                <a:gridCol w="1643466">
                  <a:extLst>
                    <a:ext uri="{9D8B030D-6E8A-4147-A177-3AD203B41FA5}">
                      <a16:colId xmlns:a16="http://schemas.microsoft.com/office/drawing/2014/main" val="721480175"/>
                    </a:ext>
                  </a:extLst>
                </a:gridCol>
                <a:gridCol w="1643466">
                  <a:extLst>
                    <a:ext uri="{9D8B030D-6E8A-4147-A177-3AD203B41FA5}">
                      <a16:colId xmlns:a16="http://schemas.microsoft.com/office/drawing/2014/main" val="3644943009"/>
                    </a:ext>
                  </a:extLst>
                </a:gridCol>
              </a:tblGrid>
              <a:tr h="0">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 Age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531481"/>
                  </a:ext>
                </a:extLst>
              </a:tr>
              <a:tr h="0">
                <a:tc>
                  <a:txBody>
                    <a:bodyPr/>
                    <a:lstStyle/>
                    <a:p>
                      <a:pPr algn="l" fontAlgn="ctr"/>
                      <a:r>
                        <a:rPr lang="en-US" b="1" dirty="0">
                          <a:effectLst/>
                        </a:rPr>
                        <a:t>Sum</a:t>
                      </a:r>
                      <a:r>
                        <a:rPr lang="en-US" b="1" baseline="0" dirty="0">
                          <a:effectLst/>
                        </a:rPr>
                        <a:t> of Claims</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0.216203</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0895631"/>
                  </a:ext>
                </a:extLst>
              </a:tr>
            </a:tbl>
          </a:graphicData>
        </a:graphic>
      </p:graphicFrame>
    </p:spTree>
    <p:extLst>
      <p:ext uri="{BB962C8B-B14F-4D97-AF65-F5344CB8AC3E}">
        <p14:creationId xmlns:p14="http://schemas.microsoft.com/office/powerpoint/2010/main" val="355982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10"/>
                                        </p:tgtEl>
                                        <p:attrNameLst>
                                          <p:attrName>style.opacity</p:attrName>
                                        </p:attrNameLst>
                                      </p:cBhvr>
                                      <p:to>
                                        <p:strVal val="0.75"/>
                                      </p:to>
                                    </p:set>
                                    <p:animEffect filter="image" prLst="opacity: 0.75">
                                      <p:cBhvr rctx="IE">
                                        <p:cTn id="30" dur="indefinite"/>
                                        <p:tgtEl>
                                          <p:spTgt spid="10"/>
                                        </p:tgtEl>
                                      </p:cBhvr>
                                    </p:animEffec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5"/>
            <a:ext cx="7327519" cy="4512423"/>
          </a:xfrm>
        </p:spPr>
        <p:txBody>
          <a:bodyPr>
            <a:normAutofit lnSpcReduction="10000"/>
          </a:bodyPr>
          <a:lstStyle/>
          <a:p>
            <a:r>
              <a:rPr lang="en-US" dirty="0"/>
              <a:t>Age: 0</a:t>
            </a:r>
          </a:p>
          <a:p>
            <a:r>
              <a:rPr lang="en-US" dirty="0"/>
              <a:t>Gender: Female</a:t>
            </a:r>
          </a:p>
          <a:p>
            <a:r>
              <a:rPr lang="en-US" dirty="0"/>
              <a:t>Region: East</a:t>
            </a:r>
          </a:p>
          <a:p>
            <a:endParaRPr lang="en-US" dirty="0"/>
          </a:p>
          <a:p>
            <a:r>
              <a:rPr lang="en-US" dirty="0"/>
              <a:t>Number of Claims: 656</a:t>
            </a:r>
          </a:p>
          <a:p>
            <a:r>
              <a:rPr lang="en-US" dirty="0"/>
              <a:t>Charges: $1,590,351</a:t>
            </a:r>
          </a:p>
          <a:p>
            <a:r>
              <a:rPr lang="en-US" dirty="0"/>
              <a:t>Diagnoses: 119</a:t>
            </a:r>
          </a:p>
          <a:p>
            <a:pPr lvl="1"/>
            <a:r>
              <a:rPr lang="en-US" dirty="0"/>
              <a:t>Preterm birth</a:t>
            </a:r>
          </a:p>
          <a:p>
            <a:pPr lvl="1"/>
            <a:r>
              <a:rPr lang="en-US" dirty="0"/>
              <a:t>Cleft lip</a:t>
            </a:r>
          </a:p>
          <a:p>
            <a:pPr lvl="1"/>
            <a:r>
              <a:rPr lang="en-US" dirty="0"/>
              <a:t>Congenital heart defects</a:t>
            </a:r>
          </a:p>
          <a:p>
            <a:pPr lvl="1"/>
            <a:endParaRPr lang="en-US" dirty="0"/>
          </a:p>
          <a:p>
            <a:pPr indent="-285750"/>
            <a:r>
              <a:rPr lang="en-US" dirty="0"/>
              <a:t>Insured: July 2011 through August 2013</a:t>
            </a:r>
          </a:p>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Patient Case 4: “</a:t>
            </a:r>
            <a:r>
              <a:rPr lang="en-US" dirty="0" err="1"/>
              <a:t>Seirra</a:t>
            </a:r>
            <a:r>
              <a:rPr lang="en-US" dirty="0"/>
              <a:t>”</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5" name="Picture 4"/>
          <p:cNvPicPr>
            <a:picLocks noChangeAspect="1"/>
          </p:cNvPicPr>
          <p:nvPr/>
        </p:nvPicPr>
        <p:blipFill>
          <a:blip r:embed="rId3"/>
          <a:stretch>
            <a:fillRect/>
          </a:stretch>
        </p:blipFill>
        <p:spPr>
          <a:xfrm flipH="1">
            <a:off x="8536857" y="1966539"/>
            <a:ext cx="3046550" cy="4431345"/>
          </a:xfrm>
          <a:prstGeom prst="rect">
            <a:avLst/>
          </a:prstGeom>
        </p:spPr>
      </p:pic>
    </p:spTree>
    <p:extLst>
      <p:ext uri="{BB962C8B-B14F-4D97-AF65-F5344CB8AC3E}">
        <p14:creationId xmlns:p14="http://schemas.microsoft.com/office/powerpoint/2010/main" val="228679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8915400" cy="3572070"/>
          </a:xfrm>
        </p:spPr>
        <p:txBody>
          <a:bodyPr>
            <a:normAutofit/>
          </a:bodyPr>
          <a:lstStyle/>
          <a:p>
            <a:r>
              <a:rPr lang="en-US" dirty="0"/>
              <a:t>No significant linear relationship between age &amp; the features investigated</a:t>
            </a:r>
          </a:p>
          <a:p>
            <a:endParaRPr lang="en-US" dirty="0"/>
          </a:p>
          <a:p>
            <a:r>
              <a:rPr lang="en-US" dirty="0"/>
              <a:t>Healthcare is about people</a:t>
            </a:r>
          </a:p>
          <a:p>
            <a:endParaRPr lang="en-US" dirty="0"/>
          </a:p>
          <a:p>
            <a:r>
              <a:rPr lang="en-US" dirty="0"/>
              <a:t>Aging is a part of life</a:t>
            </a:r>
          </a:p>
          <a:p>
            <a:endParaRPr lang="en-US" dirty="0"/>
          </a:p>
          <a:p>
            <a:r>
              <a:rPr lang="en-US" sz="2800" b="1" dirty="0">
                <a:solidFill>
                  <a:schemeClr val="tx1"/>
                </a:solidFill>
              </a:rPr>
              <a:t>Age </a:t>
            </a:r>
            <a:r>
              <a:rPr lang="en-US" sz="2800" b="1" i="1" dirty="0">
                <a:solidFill>
                  <a:schemeClr val="tx1"/>
                </a:solidFill>
              </a:rPr>
              <a:t>is</a:t>
            </a:r>
            <a:r>
              <a:rPr lang="en-US" sz="2800" b="1" dirty="0">
                <a:solidFill>
                  <a:schemeClr val="tx1"/>
                </a:solidFill>
              </a:rPr>
              <a:t> just a </a:t>
            </a:r>
          </a:p>
          <a:p>
            <a:pPr marL="0" indent="0">
              <a:buNone/>
            </a:pPr>
            <a:r>
              <a:rPr lang="en-US" sz="2800" b="1" dirty="0">
                <a:solidFill>
                  <a:schemeClr val="tx1"/>
                </a:solidFill>
              </a:rPr>
              <a:t>	number!</a:t>
            </a:r>
          </a:p>
          <a:p>
            <a:endParaRPr lang="en-US" dirty="0">
              <a:solidFill>
                <a:schemeClr val="tx1"/>
              </a:solidFill>
            </a:endParaRPr>
          </a:p>
          <a:p>
            <a:endParaRPr lang="en-US" dirty="0"/>
          </a:p>
          <a:p>
            <a:endParaRPr lang="en-US" dirty="0"/>
          </a:p>
          <a:p>
            <a:endParaRPr lang="en-US" dirty="0"/>
          </a:p>
          <a:p>
            <a:endParaRPr lang="en-US" dirty="0"/>
          </a:p>
        </p:txBody>
      </p:sp>
      <p:sp>
        <p:nvSpPr>
          <p:cNvPr id="2" name="Title 1"/>
          <p:cNvSpPr>
            <a:spLocks noGrp="1"/>
          </p:cNvSpPr>
          <p:nvPr>
            <p:ph type="title"/>
          </p:nvPr>
        </p:nvSpPr>
        <p:spPr>
          <a:xfrm>
            <a:off x="2454375" y="475255"/>
            <a:ext cx="8911687" cy="992655"/>
          </a:xfrm>
        </p:spPr>
        <p:txBody>
          <a:bodyPr/>
          <a:lstStyle/>
          <a:p>
            <a:r>
              <a:rPr lang="en-US" dirty="0"/>
              <a:t>Wrap Up</a:t>
            </a:r>
          </a:p>
        </p:txBody>
      </p:sp>
      <p:sp>
        <p:nvSpPr>
          <p:cNvPr id="9" name="Footer Placeholder 8"/>
          <p:cNvSpPr>
            <a:spLocks noGrp="1"/>
          </p:cNvSpPr>
          <p:nvPr>
            <p:ph type="ftr" sz="quarter" idx="11"/>
          </p:nvPr>
        </p:nvSpPr>
        <p:spPr>
          <a:xfrm>
            <a:off x="2589212" y="6135808"/>
            <a:ext cx="8031163" cy="365125"/>
          </a:xfrm>
        </p:spPr>
        <p:txBody>
          <a:bodyPr/>
          <a:lstStyle/>
          <a:p>
            <a:endParaRPr lang="en-US" dirty="0"/>
          </a:p>
        </p:txBody>
      </p:sp>
      <p:pic>
        <p:nvPicPr>
          <p:cNvPr id="7" name="Picture 6"/>
          <p:cNvPicPr>
            <a:picLocks noChangeAspect="1"/>
          </p:cNvPicPr>
          <p:nvPr/>
        </p:nvPicPr>
        <p:blipFill>
          <a:blip r:embed="rId3"/>
          <a:stretch>
            <a:fillRect/>
          </a:stretch>
        </p:blipFill>
        <p:spPr>
          <a:xfrm>
            <a:off x="6919783" y="2996726"/>
            <a:ext cx="1356016" cy="4339251"/>
          </a:xfrm>
          <a:prstGeom prst="rect">
            <a:avLst/>
          </a:prstGeom>
        </p:spPr>
      </p:pic>
      <p:pic>
        <p:nvPicPr>
          <p:cNvPr id="8" name="Picture 7"/>
          <p:cNvPicPr>
            <a:picLocks noChangeAspect="1"/>
          </p:cNvPicPr>
          <p:nvPr/>
        </p:nvPicPr>
        <p:blipFill rotWithShape="1">
          <a:blip r:embed="rId4"/>
          <a:srcRect l="5351"/>
          <a:stretch/>
        </p:blipFill>
        <p:spPr>
          <a:xfrm>
            <a:off x="7952291" y="3143252"/>
            <a:ext cx="2450662" cy="3766128"/>
          </a:xfrm>
          <a:prstGeom prst="rect">
            <a:avLst/>
          </a:prstGeom>
        </p:spPr>
      </p:pic>
      <p:pic>
        <p:nvPicPr>
          <p:cNvPr id="10" name="Picture 9"/>
          <p:cNvPicPr>
            <a:picLocks noChangeAspect="1"/>
          </p:cNvPicPr>
          <p:nvPr/>
        </p:nvPicPr>
        <p:blipFill>
          <a:blip r:embed="rId5"/>
          <a:stretch>
            <a:fillRect/>
          </a:stretch>
        </p:blipFill>
        <p:spPr>
          <a:xfrm flipH="1">
            <a:off x="9775690" y="3143252"/>
            <a:ext cx="2779235" cy="4042523"/>
          </a:xfrm>
          <a:prstGeom prst="rect">
            <a:avLst/>
          </a:prstGeom>
        </p:spPr>
      </p:pic>
      <p:pic>
        <p:nvPicPr>
          <p:cNvPr id="6" name="Picture 5"/>
          <p:cNvPicPr>
            <a:picLocks noChangeAspect="1"/>
          </p:cNvPicPr>
          <p:nvPr/>
        </p:nvPicPr>
        <p:blipFill>
          <a:blip r:embed="rId6"/>
          <a:stretch>
            <a:fillRect/>
          </a:stretch>
        </p:blipFill>
        <p:spPr>
          <a:xfrm>
            <a:off x="4815747" y="2816405"/>
            <a:ext cx="2997994" cy="4307463"/>
          </a:xfrm>
          <a:prstGeom prst="rect">
            <a:avLst/>
          </a:prstGeom>
        </p:spPr>
      </p:pic>
    </p:spTree>
    <p:extLst>
      <p:ext uri="{BB962C8B-B14F-4D97-AF65-F5344CB8AC3E}">
        <p14:creationId xmlns:p14="http://schemas.microsoft.com/office/powerpoint/2010/main" val="12752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1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childTnLst>
                          </p:cTn>
                        </p:par>
                        <p:par>
                          <p:cTn id="14" fill="hold">
                            <p:stCondLst>
                              <p:cond delay="3250"/>
                            </p:stCondLst>
                            <p:childTnLst>
                              <p:par>
                                <p:cTn id="15" presetID="10" presetClass="entr" presetSubtype="0" fill="hold" nodeType="after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par>
                          <p:cTn id="18" fill="hold">
                            <p:stCondLst>
                              <p:cond delay="5000"/>
                            </p:stCondLst>
                            <p:childTnLst>
                              <p:par>
                                <p:cTn id="19" presetID="10" presetClass="entr" presetSubtype="0" fill="hold" nodeType="after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childTnLst>
                                </p:cTn>
                              </p:par>
                            </p:childTnLst>
                          </p:cTn>
                        </p:par>
                        <p:par>
                          <p:cTn id="22" fill="hold">
                            <p:stCondLst>
                              <p:cond delay="6750"/>
                            </p:stCondLst>
                            <p:childTnLst>
                              <p:par>
                                <p:cTn id="23" presetID="10" presetClass="entr" presetSubtype="0" fill="hold" nodeType="after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childTnLst>
                                </p:cTn>
                              </p:par>
                            </p:childTnLst>
                          </p:cTn>
                        </p:par>
                        <p:par>
                          <p:cTn id="26" fill="hold">
                            <p:stCondLst>
                              <p:cond delay="8500"/>
                            </p:stCondLst>
                            <p:childTnLst>
                              <p:par>
                                <p:cTn id="27" presetID="1" presetClass="entr" presetSubtype="0" fill="hold" grpId="0" nodeType="after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par>
                          <p:cTn id="29" fill="hold">
                            <p:stCondLst>
                              <p:cond delay="9500"/>
                            </p:stCondLst>
                            <p:childTnLst>
                              <p:par>
                                <p:cTn id="30" presetID="1" presetClass="entr" presetSubtype="0" fill="hold" grpId="0" nodeType="afterEffect">
                                  <p:stCondLst>
                                    <p:cond delay="200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grpId="0" nodeType="withEffect">
                                  <p:stCondLst>
                                    <p:cond delay="200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Age &amp; Aging</a:t>
            </a:r>
          </a:p>
        </p:txBody>
      </p:sp>
      <p:sp>
        <p:nvSpPr>
          <p:cNvPr id="3" name="Content Placeholder 2"/>
          <p:cNvSpPr>
            <a:spLocks noGrp="1"/>
          </p:cNvSpPr>
          <p:nvPr>
            <p:ph idx="1"/>
          </p:nvPr>
        </p:nvSpPr>
        <p:spPr>
          <a:xfrm>
            <a:off x="2450662" y="1623386"/>
            <a:ext cx="8915400" cy="4135431"/>
          </a:xfrm>
        </p:spPr>
        <p:txBody>
          <a:bodyPr>
            <a:normAutofit/>
          </a:bodyPr>
          <a:lstStyle/>
          <a:p>
            <a:pPr marL="0" indent="0">
              <a:buNone/>
            </a:pPr>
            <a:r>
              <a:rPr lang="en-US" b="1" dirty="0"/>
              <a:t>age  </a:t>
            </a:r>
            <a:r>
              <a:rPr lang="en-US" dirty="0"/>
              <a:t>( "</a:t>
            </a:r>
            <a:r>
              <a:rPr lang="en-US" dirty="0" err="1"/>
              <a:t>āj</a:t>
            </a:r>
            <a:r>
              <a:rPr lang="en-US" dirty="0"/>
              <a:t>" ) </a:t>
            </a:r>
          </a:p>
          <a:p>
            <a:pPr marL="0" indent="0">
              <a:buNone/>
            </a:pPr>
            <a:r>
              <a:rPr lang="en-US" i="1" dirty="0"/>
              <a:t>Noun</a:t>
            </a:r>
          </a:p>
          <a:p>
            <a:pPr>
              <a:buFont typeface="+mj-lt"/>
              <a:buAutoNum type="arabicPeriod"/>
            </a:pPr>
            <a:r>
              <a:rPr lang="en-US" b="1" dirty="0"/>
              <a:t>the length of time that a person has lived or a thing has existed.  </a:t>
            </a:r>
          </a:p>
          <a:p>
            <a:pPr lvl="1"/>
            <a:r>
              <a:rPr lang="en-US" dirty="0"/>
              <a:t> "he died from a heart attack at the age of 51" </a:t>
            </a:r>
          </a:p>
          <a:p>
            <a:pPr>
              <a:buFont typeface="+mj-lt"/>
              <a:buAutoNum type="arabicPeriod"/>
            </a:pPr>
            <a:r>
              <a:rPr lang="en-US" b="1" dirty="0"/>
              <a:t>a distinct period of history.</a:t>
            </a:r>
          </a:p>
          <a:p>
            <a:pPr lvl="1"/>
            <a:r>
              <a:rPr lang="en-US" dirty="0"/>
              <a:t>"an age of technological growth"  </a:t>
            </a:r>
          </a:p>
          <a:p>
            <a:pPr lvl="1"/>
            <a:endParaRPr lang="en-US" dirty="0"/>
          </a:p>
          <a:p>
            <a:pPr marL="0" indent="0">
              <a:buNone/>
            </a:pPr>
            <a:r>
              <a:rPr lang="en-US" i="1" dirty="0"/>
              <a:t>Verb  </a:t>
            </a:r>
          </a:p>
          <a:p>
            <a:pPr>
              <a:buFont typeface="+mj-lt"/>
              <a:buAutoNum type="arabicPeriod"/>
            </a:pPr>
            <a:r>
              <a:rPr lang="en-US" b="1" dirty="0"/>
              <a:t>grow old or older, especially visibly and obviously so.  </a:t>
            </a:r>
          </a:p>
          <a:p>
            <a:pPr lvl="1"/>
            <a:r>
              <a:rPr lang="en-US" dirty="0"/>
              <a:t> "you haven't aged a lot" </a:t>
            </a:r>
          </a:p>
        </p:txBody>
      </p:sp>
      <p:grpSp>
        <p:nvGrpSpPr>
          <p:cNvPr id="8" name="Group 7"/>
          <p:cNvGrpSpPr/>
          <p:nvPr/>
        </p:nvGrpSpPr>
        <p:grpSpPr>
          <a:xfrm>
            <a:off x="8468138" y="3511825"/>
            <a:ext cx="3591339" cy="3253411"/>
            <a:chOff x="7328856" y="2756452"/>
            <a:chExt cx="4572000" cy="3969028"/>
          </a:xfrm>
        </p:grpSpPr>
        <p:pic>
          <p:nvPicPr>
            <p:cNvPr id="7" name="Picture 6"/>
            <p:cNvPicPr>
              <a:picLocks noChangeAspect="1"/>
            </p:cNvPicPr>
            <p:nvPr/>
          </p:nvPicPr>
          <p:blipFill rotWithShape="1">
            <a:blip r:embed="rId3">
              <a:duotone>
                <a:prstClr val="black"/>
                <a:schemeClr val="accent3">
                  <a:tint val="45000"/>
                  <a:satMod val="400000"/>
                </a:schemeClr>
              </a:duotone>
            </a:blip>
            <a:srcRect r="16396" b="3656"/>
            <a:stretch/>
          </p:blipFill>
          <p:spPr>
            <a:xfrm>
              <a:off x="9621079" y="3233530"/>
              <a:ext cx="2279777" cy="3491950"/>
            </a:xfrm>
            <a:prstGeom prst="rect">
              <a:avLst/>
            </a:prstGeom>
          </p:spPr>
        </p:pic>
        <p:pic>
          <p:nvPicPr>
            <p:cNvPr id="6" name="Picture 5"/>
            <p:cNvPicPr>
              <a:picLocks noChangeAspect="1"/>
            </p:cNvPicPr>
            <p:nvPr/>
          </p:nvPicPr>
          <p:blipFill rotWithShape="1">
            <a:blip r:embed="rId4">
              <a:duotone>
                <a:prstClr val="black"/>
                <a:schemeClr val="accent3">
                  <a:tint val="45000"/>
                  <a:satMod val="400000"/>
                </a:schemeClr>
              </a:duotone>
            </a:blip>
            <a:srcRect l="8268" b="3231"/>
            <a:stretch/>
          </p:blipFill>
          <p:spPr>
            <a:xfrm>
              <a:off x="7328856" y="2756452"/>
              <a:ext cx="4299925" cy="3969027"/>
            </a:xfrm>
            <a:prstGeom prst="rect">
              <a:avLst/>
            </a:prstGeom>
          </p:spPr>
        </p:pic>
      </p:grpSp>
      <p:sp>
        <p:nvSpPr>
          <p:cNvPr id="9" name="Footer Placeholder 8"/>
          <p:cNvSpPr>
            <a:spLocks noGrp="1"/>
          </p:cNvSpPr>
          <p:nvPr>
            <p:ph type="ftr" sz="quarter" idx="11"/>
          </p:nvPr>
        </p:nvSpPr>
        <p:spPr/>
        <p:txBody>
          <a:bodyPr/>
          <a:lstStyle/>
          <a:p>
            <a:r>
              <a:rPr lang="en-US" i="1" dirty="0"/>
              <a:t>Source: Google search for "age definition"</a:t>
            </a:r>
          </a:p>
        </p:txBody>
      </p:sp>
    </p:spTree>
    <p:extLst>
      <p:ext uri="{BB962C8B-B14F-4D97-AF65-F5344CB8AC3E}">
        <p14:creationId xmlns:p14="http://schemas.microsoft.com/office/powerpoint/2010/main" val="332269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World Health</a:t>
            </a:r>
          </a:p>
        </p:txBody>
      </p:sp>
      <p:pic>
        <p:nvPicPr>
          <p:cNvPr id="4" name="Picture 3"/>
          <p:cNvPicPr>
            <a:picLocks noChangeAspect="1"/>
          </p:cNvPicPr>
          <p:nvPr/>
        </p:nvPicPr>
        <p:blipFill>
          <a:blip r:embed="rId3"/>
          <a:stretch>
            <a:fillRect/>
          </a:stretch>
        </p:blipFill>
        <p:spPr>
          <a:xfrm>
            <a:off x="8317076" y="2220668"/>
            <a:ext cx="3784270" cy="3311236"/>
          </a:xfrm>
          <a:prstGeom prst="rect">
            <a:avLst/>
          </a:prstGeom>
        </p:spPr>
      </p:pic>
      <p:sp>
        <p:nvSpPr>
          <p:cNvPr id="3" name="Content Placeholder 2"/>
          <p:cNvSpPr>
            <a:spLocks noGrp="1"/>
          </p:cNvSpPr>
          <p:nvPr>
            <p:ph idx="1"/>
          </p:nvPr>
        </p:nvSpPr>
        <p:spPr>
          <a:xfrm>
            <a:off x="2450661" y="1623386"/>
            <a:ext cx="7150540" cy="4512422"/>
          </a:xfrm>
        </p:spPr>
        <p:txBody>
          <a:bodyPr>
            <a:normAutofit/>
          </a:bodyPr>
          <a:lstStyle/>
          <a:p>
            <a:r>
              <a:rPr lang="en-US" b="1" dirty="0"/>
              <a:t>World Health Organization</a:t>
            </a:r>
          </a:p>
          <a:p>
            <a:pPr lvl="1"/>
            <a:r>
              <a:rPr lang="en-US" dirty="0"/>
              <a:t>Specialized agency of the United Nations concerned with international public health</a:t>
            </a:r>
          </a:p>
          <a:p>
            <a:pPr lvl="1"/>
            <a:r>
              <a:rPr lang="en-US" dirty="0"/>
              <a:t>Established on April 7</a:t>
            </a:r>
            <a:r>
              <a:rPr lang="en-US" baseline="30000" dirty="0"/>
              <a:t>th</a:t>
            </a:r>
            <a:r>
              <a:rPr lang="en-US" dirty="0"/>
              <a:t>,1948</a:t>
            </a:r>
          </a:p>
          <a:p>
            <a:pPr lvl="1"/>
            <a:r>
              <a:rPr lang="en-US" dirty="0"/>
              <a:t>Headquartered in Geneva, Switzerland</a:t>
            </a:r>
            <a:endParaRPr lang="en-US" b="1" dirty="0"/>
          </a:p>
          <a:p>
            <a:r>
              <a:rPr lang="en-US" b="1" dirty="0"/>
              <a:t>World Health Day</a:t>
            </a:r>
          </a:p>
          <a:p>
            <a:pPr lvl="1"/>
            <a:r>
              <a:rPr lang="en-US" dirty="0"/>
              <a:t>April 7</a:t>
            </a:r>
            <a:r>
              <a:rPr lang="en-US" baseline="30000" dirty="0"/>
              <a:t>th</a:t>
            </a:r>
            <a:r>
              <a:rPr lang="en-US" dirty="0"/>
              <a:t>, 2016</a:t>
            </a:r>
          </a:p>
          <a:p>
            <a:pPr lvl="1"/>
            <a:r>
              <a:rPr lang="en-US" dirty="0"/>
              <a:t>Theme: Diabetes Awareness</a:t>
            </a:r>
          </a:p>
          <a:p>
            <a:r>
              <a:rPr lang="en-US" b="1" dirty="0" err="1"/>
              <a:t>Pharmetrics</a:t>
            </a:r>
            <a:r>
              <a:rPr lang="en-US" b="1" baseline="-25000" dirty="0" err="1"/>
              <a:t>TM</a:t>
            </a:r>
            <a:r>
              <a:rPr lang="en-US" b="1" baseline="-25000" dirty="0"/>
              <a:t> </a:t>
            </a:r>
            <a:r>
              <a:rPr lang="en-US" b="1" dirty="0"/>
              <a:t>Data Set </a:t>
            </a:r>
          </a:p>
          <a:p>
            <a:pPr lvl="1"/>
            <a:r>
              <a:rPr lang="en-US" dirty="0"/>
              <a:t>All patients on antidiabetic &amp;/or anticoagulant medications</a:t>
            </a:r>
          </a:p>
          <a:p>
            <a:pPr lvl="1"/>
            <a:r>
              <a:rPr lang="en-US" dirty="0"/>
              <a:t>2 populations of patients that may be at risk of adverse health events</a:t>
            </a:r>
            <a:endParaRPr lang="en-US" b="1" dirty="0"/>
          </a:p>
        </p:txBody>
      </p:sp>
      <p:sp>
        <p:nvSpPr>
          <p:cNvPr id="9" name="Footer Placeholder 8"/>
          <p:cNvSpPr>
            <a:spLocks noGrp="1"/>
          </p:cNvSpPr>
          <p:nvPr>
            <p:ph type="ftr" sz="quarter" idx="11"/>
          </p:nvPr>
        </p:nvSpPr>
        <p:spPr/>
        <p:txBody>
          <a:bodyPr/>
          <a:lstStyle/>
          <a:p>
            <a:r>
              <a:rPr lang="en-US" i="1" dirty="0"/>
              <a:t>Source: </a:t>
            </a:r>
            <a:r>
              <a:rPr lang="en-US" i="1" dirty="0">
                <a:solidFill>
                  <a:srgbClr val="C00000"/>
                </a:solidFill>
                <a:hlinkClick r:id="rId4"/>
              </a:rPr>
              <a:t>http://www.who.int/campaigns/world-health-day/2016/how-to-get-involved/en</a:t>
            </a:r>
            <a:r>
              <a:rPr lang="en-US" i="1" dirty="0">
                <a:solidFill>
                  <a:srgbClr val="C00000"/>
                </a:solidFill>
              </a:rPr>
              <a:t>/</a:t>
            </a:r>
          </a:p>
        </p:txBody>
      </p:sp>
    </p:spTree>
    <p:extLst>
      <p:ext uri="{BB962C8B-B14F-4D97-AF65-F5344CB8AC3E}">
        <p14:creationId xmlns:p14="http://schemas.microsoft.com/office/powerpoint/2010/main" val="113714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Claim: Age </a:t>
            </a:r>
            <a:r>
              <a:rPr lang="en-US" i="1" dirty="0"/>
              <a:t>is</a:t>
            </a:r>
            <a:r>
              <a:rPr lang="en-US" dirty="0"/>
              <a:t> Just a Number</a:t>
            </a:r>
          </a:p>
        </p:txBody>
      </p:sp>
      <p:sp>
        <p:nvSpPr>
          <p:cNvPr id="3" name="Content Placeholder 2"/>
          <p:cNvSpPr>
            <a:spLocks noGrp="1"/>
          </p:cNvSpPr>
          <p:nvPr>
            <p:ph idx="1"/>
          </p:nvPr>
        </p:nvSpPr>
        <p:spPr>
          <a:xfrm>
            <a:off x="2450662" y="1623386"/>
            <a:ext cx="7327519" cy="4135431"/>
          </a:xfrm>
        </p:spPr>
        <p:txBody>
          <a:bodyPr>
            <a:normAutofit/>
          </a:bodyPr>
          <a:lstStyle/>
          <a:p>
            <a:r>
              <a:rPr lang="en-US" dirty="0"/>
              <a:t>Through numerous example statistics and plots, no direct linear correlation was found between an increase in age and an increase in the factors analyzed.</a:t>
            </a:r>
          </a:p>
          <a:p>
            <a:endParaRPr lang="en-US" dirty="0"/>
          </a:p>
          <a:p>
            <a:r>
              <a:rPr lang="en-US" dirty="0"/>
              <a:t>The data is completely de-identified; all names are fictitious.</a:t>
            </a:r>
          </a:p>
          <a:p>
            <a:endParaRPr lang="en-US" dirty="0"/>
          </a:p>
          <a:p>
            <a:r>
              <a:rPr lang="en-US" dirty="0"/>
              <a:t>Palettes used are from </a:t>
            </a:r>
            <a:r>
              <a:rPr lang="en-US" dirty="0" err="1">
                <a:hlinkClick r:id="rId3"/>
              </a:rPr>
              <a:t>ColorBrewer</a:t>
            </a:r>
            <a:r>
              <a:rPr lang="en-US" dirty="0"/>
              <a:t>, using the "colorblind safe" option.</a:t>
            </a:r>
          </a:p>
        </p:txBody>
      </p:sp>
      <p:sp>
        <p:nvSpPr>
          <p:cNvPr id="9" name="Footer Placeholder 8"/>
          <p:cNvSpPr>
            <a:spLocks noGrp="1"/>
          </p:cNvSpPr>
          <p:nvPr>
            <p:ph type="ftr" sz="quarter" idx="11"/>
          </p:nvPr>
        </p:nvSpPr>
        <p:spPr/>
        <p:txBody>
          <a:bodyPr/>
          <a:lstStyle/>
          <a:p>
            <a:endParaRPr lang="en-US" i="1" dirty="0"/>
          </a:p>
        </p:txBody>
      </p:sp>
      <p:grpSp>
        <p:nvGrpSpPr>
          <p:cNvPr id="10" name="Group 9"/>
          <p:cNvGrpSpPr/>
          <p:nvPr/>
        </p:nvGrpSpPr>
        <p:grpSpPr>
          <a:xfrm>
            <a:off x="9495815" y="3727628"/>
            <a:ext cx="2558161" cy="3009601"/>
            <a:chOff x="9633839" y="3848399"/>
            <a:chExt cx="2558161" cy="3009601"/>
          </a:xfrm>
        </p:grpSpPr>
        <p:pic>
          <p:nvPicPr>
            <p:cNvPr id="5" name="Picture 4"/>
            <p:cNvPicPr>
              <a:picLocks noChangeAspect="1"/>
            </p:cNvPicPr>
            <p:nvPr/>
          </p:nvPicPr>
          <p:blipFill>
            <a:blip r:embed="rId4"/>
            <a:stretch>
              <a:fillRect/>
            </a:stretch>
          </p:blipFill>
          <p:spPr>
            <a:xfrm>
              <a:off x="11064986" y="4792273"/>
              <a:ext cx="736621" cy="807256"/>
            </a:xfrm>
            <a:prstGeom prst="rect">
              <a:avLst/>
            </a:prstGeom>
          </p:spPr>
        </p:pic>
        <p:pic>
          <p:nvPicPr>
            <p:cNvPr id="4" name="Picture 3"/>
            <p:cNvPicPr>
              <a:picLocks noChangeAspect="1"/>
            </p:cNvPicPr>
            <p:nvPr/>
          </p:nvPicPr>
          <p:blipFill>
            <a:blip r:embed="rId5">
              <a:duotone>
                <a:prstClr val="black"/>
                <a:schemeClr val="accent3">
                  <a:tint val="45000"/>
                  <a:satMod val="400000"/>
                </a:schemeClr>
              </a:duotone>
            </a:blip>
            <a:stretch>
              <a:fillRect/>
            </a:stretch>
          </p:blipFill>
          <p:spPr>
            <a:xfrm>
              <a:off x="9633839" y="3848399"/>
              <a:ext cx="2558161" cy="3009601"/>
            </a:xfrm>
            <a:prstGeom prst="rect">
              <a:avLst/>
            </a:prstGeom>
          </p:spPr>
        </p:pic>
      </p:grpSp>
    </p:spTree>
    <p:extLst>
      <p:ext uri="{BB962C8B-B14F-4D97-AF65-F5344CB8AC3E}">
        <p14:creationId xmlns:p14="http://schemas.microsoft.com/office/powerpoint/2010/main" val="391438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Cursory Analysis of Age</a:t>
            </a:r>
          </a:p>
        </p:txBody>
      </p:sp>
      <p:sp>
        <p:nvSpPr>
          <p:cNvPr id="3" name="Content Placeholder 2"/>
          <p:cNvSpPr>
            <a:spLocks noGrp="1"/>
          </p:cNvSpPr>
          <p:nvPr>
            <p:ph idx="1"/>
          </p:nvPr>
        </p:nvSpPr>
        <p:spPr>
          <a:xfrm>
            <a:off x="2450662" y="1623386"/>
            <a:ext cx="7327519" cy="4135431"/>
          </a:xfrm>
        </p:spPr>
        <p:txBody>
          <a:bodyPr>
            <a:normAutofit/>
          </a:bodyPr>
          <a:lstStyle/>
          <a:p>
            <a:r>
              <a:rPr lang="en-US" b="1" dirty="0"/>
              <a:t>Calculate an “Estimated Age” for each patient</a:t>
            </a:r>
          </a:p>
          <a:p>
            <a:pPr lvl="1"/>
            <a:r>
              <a:rPr lang="en-US" dirty="0"/>
              <a:t>Data set ends: December 31</a:t>
            </a:r>
            <a:r>
              <a:rPr lang="en-US" baseline="30000" dirty="0"/>
              <a:t>st</a:t>
            </a:r>
            <a:r>
              <a:rPr lang="en-US" dirty="0"/>
              <a:t>, 2014</a:t>
            </a:r>
          </a:p>
          <a:p>
            <a:pPr lvl="1"/>
            <a:r>
              <a:rPr lang="en-US" dirty="0"/>
              <a:t>Year of first claim – year of birth</a:t>
            </a:r>
          </a:p>
          <a:p>
            <a:endParaRPr lang="en-US" dirty="0"/>
          </a:p>
          <a:p>
            <a:r>
              <a:rPr lang="en-US" b="1" dirty="0"/>
              <a:t>2 patients dropped</a:t>
            </a:r>
          </a:p>
          <a:p>
            <a:endParaRPr lang="en-US" dirty="0"/>
          </a:p>
          <a:p>
            <a:r>
              <a:rPr lang="en-US" b="1" dirty="0"/>
              <a:t>Estimated age range</a:t>
            </a:r>
          </a:p>
          <a:p>
            <a:pPr lvl="1"/>
            <a:r>
              <a:rPr lang="en-US" dirty="0"/>
              <a:t>Mean = 55</a:t>
            </a:r>
          </a:p>
          <a:p>
            <a:pPr lvl="1"/>
            <a:r>
              <a:rPr lang="en-US" dirty="0"/>
              <a:t>Minimum = 0</a:t>
            </a:r>
          </a:p>
          <a:p>
            <a:pPr lvl="1"/>
            <a:r>
              <a:rPr lang="en-US" dirty="0"/>
              <a:t>Maximum=82</a:t>
            </a:r>
          </a:p>
        </p:txBody>
      </p:sp>
      <p:sp>
        <p:nvSpPr>
          <p:cNvPr id="9" name="Footer Placeholder 8"/>
          <p:cNvSpPr>
            <a:spLocks noGrp="1"/>
          </p:cNvSpPr>
          <p:nvPr>
            <p:ph type="ftr" sz="quarter" idx="11"/>
          </p:nvPr>
        </p:nvSpPr>
        <p:spPr/>
        <p:txBody>
          <a:bodyPr/>
          <a:lstStyle/>
          <a:p>
            <a:endParaRPr lang="en-US" i="1"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988030" y="953890"/>
            <a:ext cx="10058400" cy="6286500"/>
          </a:xfrm>
          <a:prstGeom prst="rect">
            <a:avLst/>
          </a:prstGeom>
        </p:spPr>
      </p:pic>
    </p:spTree>
    <p:extLst>
      <p:ext uri="{BB962C8B-B14F-4D97-AF65-F5344CB8AC3E}">
        <p14:creationId xmlns:p14="http://schemas.microsoft.com/office/powerpoint/2010/main" val="163542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rctx="PPT">
                                        <p:cTn id="28" dur="indefinite"/>
                                        <p:tgtEl>
                                          <p:spTgt spid="3">
                                            <p:txEl>
                                              <p:pRg st="0" end="0"/>
                                            </p:txEl>
                                          </p:spTgt>
                                        </p:tgtEl>
                                        <p:attrNameLst>
                                          <p:attrName>style.opacity</p:attrName>
                                        </p:attrNameLst>
                                      </p:cBhvr>
                                      <p:to>
                                        <p:strVal val="0.25"/>
                                      </p:to>
                                    </p:set>
                                    <p:animEffect filter="image" prLst="opacity: 0.25">
                                      <p:cBhvr rctx="IE">
                                        <p:cTn id="29" dur="indefinite"/>
                                        <p:tgtEl>
                                          <p:spTgt spid="3">
                                            <p:txEl>
                                              <p:pRg st="0" end="0"/>
                                            </p:txEl>
                                          </p:spTgt>
                                        </p:tgtEl>
                                      </p:cBhvr>
                                    </p:animEffect>
                                  </p:childTnLst>
                                </p:cTn>
                              </p:par>
                              <p:par>
                                <p:cTn id="30" presetID="9" presetClass="emph" presetSubtype="0" grpId="1" nodeType="withEffect">
                                  <p:stCondLst>
                                    <p:cond delay="0"/>
                                  </p:stCondLst>
                                  <p:childTnLst>
                                    <p:set>
                                      <p:cBhvr rctx="PPT">
                                        <p:cTn id="31" dur="indefinite"/>
                                        <p:tgtEl>
                                          <p:spTgt spid="3">
                                            <p:txEl>
                                              <p:pRg st="1" end="1"/>
                                            </p:txEl>
                                          </p:spTgt>
                                        </p:tgtEl>
                                        <p:attrNameLst>
                                          <p:attrName>style.opacity</p:attrName>
                                        </p:attrNameLst>
                                      </p:cBhvr>
                                      <p:to>
                                        <p:strVal val="0.25"/>
                                      </p:to>
                                    </p:set>
                                    <p:animEffect filter="image" prLst="opacity: 0.25">
                                      <p:cBhvr rctx="IE">
                                        <p:cTn id="32" dur="indefinite"/>
                                        <p:tgtEl>
                                          <p:spTgt spid="3">
                                            <p:txEl>
                                              <p:pRg st="1" end="1"/>
                                            </p:txEl>
                                          </p:spTgt>
                                        </p:tgtEl>
                                      </p:cBhvr>
                                    </p:animEffect>
                                  </p:childTnLst>
                                </p:cTn>
                              </p:par>
                              <p:par>
                                <p:cTn id="33" presetID="9" presetClass="emph" presetSubtype="0" grpId="1" nodeType="withEffect">
                                  <p:stCondLst>
                                    <p:cond delay="0"/>
                                  </p:stCondLst>
                                  <p:childTnLst>
                                    <p:set>
                                      <p:cBhvr rctx="PPT">
                                        <p:cTn id="34" dur="indefinite"/>
                                        <p:tgtEl>
                                          <p:spTgt spid="3">
                                            <p:txEl>
                                              <p:pRg st="2" end="2"/>
                                            </p:txEl>
                                          </p:spTgt>
                                        </p:tgtEl>
                                        <p:attrNameLst>
                                          <p:attrName>style.opacity</p:attrName>
                                        </p:attrNameLst>
                                      </p:cBhvr>
                                      <p:to>
                                        <p:strVal val="0.25"/>
                                      </p:to>
                                    </p:set>
                                    <p:animEffect filter="image" prLst="opacity: 0.25">
                                      <p:cBhvr rctx="IE">
                                        <p:cTn id="35" dur="indefinite"/>
                                        <p:tgtEl>
                                          <p:spTgt spid="3">
                                            <p:txEl>
                                              <p:pRg st="2" end="2"/>
                                            </p:txEl>
                                          </p:spTgt>
                                        </p:tgtEl>
                                      </p:cBhvr>
                                    </p:animEffect>
                                  </p:childTnLst>
                                </p:cTn>
                              </p:par>
                              <p:par>
                                <p:cTn id="36" presetID="9" presetClass="emph" presetSubtype="0" grpId="1" nodeType="withEffect">
                                  <p:stCondLst>
                                    <p:cond delay="0"/>
                                  </p:stCondLst>
                                  <p:childTnLst>
                                    <p:set>
                                      <p:cBhvr rctx="PPT">
                                        <p:cTn id="37" dur="indefinite"/>
                                        <p:tgtEl>
                                          <p:spTgt spid="3">
                                            <p:txEl>
                                              <p:pRg st="4" end="4"/>
                                            </p:txEl>
                                          </p:spTgt>
                                        </p:tgtEl>
                                        <p:attrNameLst>
                                          <p:attrName>style.opacity</p:attrName>
                                        </p:attrNameLst>
                                      </p:cBhvr>
                                      <p:to>
                                        <p:strVal val="0.25"/>
                                      </p:to>
                                    </p:set>
                                    <p:animEffect filter="image" prLst="opacity: 0.25">
                                      <p:cBhvr rctx="IE">
                                        <p:cTn id="38" dur="indefinite"/>
                                        <p:tgtEl>
                                          <p:spTgt spid="3">
                                            <p:txEl>
                                              <p:pRg st="4" end="4"/>
                                            </p:txEl>
                                          </p:spTgt>
                                        </p:tgtEl>
                                      </p:cBhvr>
                                    </p:animEffect>
                                  </p:childTnLst>
                                </p:cTn>
                              </p:par>
                              <p:par>
                                <p:cTn id="39" presetID="9" presetClass="emph" presetSubtype="0" grpId="1" nodeType="withEffect">
                                  <p:stCondLst>
                                    <p:cond delay="0"/>
                                  </p:stCondLst>
                                  <p:childTnLst>
                                    <p:set>
                                      <p:cBhvr rctx="PPT">
                                        <p:cTn id="40" dur="indefinite"/>
                                        <p:tgtEl>
                                          <p:spTgt spid="3">
                                            <p:txEl>
                                              <p:pRg st="6" end="6"/>
                                            </p:txEl>
                                          </p:spTgt>
                                        </p:tgtEl>
                                        <p:attrNameLst>
                                          <p:attrName>style.opacity</p:attrName>
                                        </p:attrNameLst>
                                      </p:cBhvr>
                                      <p:to>
                                        <p:strVal val="0.25"/>
                                      </p:to>
                                    </p:set>
                                    <p:animEffect filter="image" prLst="opacity: 0.25">
                                      <p:cBhvr rctx="IE">
                                        <p:cTn id="41" dur="indefinite"/>
                                        <p:tgtEl>
                                          <p:spTgt spid="3">
                                            <p:txEl>
                                              <p:pRg st="6" end="6"/>
                                            </p:txEl>
                                          </p:spTgt>
                                        </p:tgtEl>
                                      </p:cBhvr>
                                    </p:animEffect>
                                  </p:childTnLst>
                                </p:cTn>
                              </p:par>
                              <p:par>
                                <p:cTn id="42" presetID="9" presetClass="emph" presetSubtype="0" grpId="1" nodeType="withEffect">
                                  <p:stCondLst>
                                    <p:cond delay="0"/>
                                  </p:stCondLst>
                                  <p:childTnLst>
                                    <p:set>
                                      <p:cBhvr rctx="PPT">
                                        <p:cTn id="43" dur="indefinite"/>
                                        <p:tgtEl>
                                          <p:spTgt spid="3">
                                            <p:txEl>
                                              <p:pRg st="7" end="7"/>
                                            </p:txEl>
                                          </p:spTgt>
                                        </p:tgtEl>
                                        <p:attrNameLst>
                                          <p:attrName>style.opacity</p:attrName>
                                        </p:attrNameLst>
                                      </p:cBhvr>
                                      <p:to>
                                        <p:strVal val="0.25"/>
                                      </p:to>
                                    </p:set>
                                    <p:animEffect filter="image" prLst="opacity: 0.25">
                                      <p:cBhvr rctx="IE">
                                        <p:cTn id="44" dur="indefinite"/>
                                        <p:tgtEl>
                                          <p:spTgt spid="3">
                                            <p:txEl>
                                              <p:pRg st="7" end="7"/>
                                            </p:txEl>
                                          </p:spTgt>
                                        </p:tgtEl>
                                      </p:cBhvr>
                                    </p:animEffect>
                                  </p:childTnLst>
                                </p:cTn>
                              </p:par>
                              <p:par>
                                <p:cTn id="45" presetID="9" presetClass="emph" presetSubtype="0" grpId="1" nodeType="withEffect">
                                  <p:stCondLst>
                                    <p:cond delay="0"/>
                                  </p:stCondLst>
                                  <p:childTnLst>
                                    <p:set>
                                      <p:cBhvr rctx="PPT">
                                        <p:cTn id="46" dur="indefinite"/>
                                        <p:tgtEl>
                                          <p:spTgt spid="3">
                                            <p:txEl>
                                              <p:pRg st="8" end="8"/>
                                            </p:txEl>
                                          </p:spTgt>
                                        </p:tgtEl>
                                        <p:attrNameLst>
                                          <p:attrName>style.opacity</p:attrName>
                                        </p:attrNameLst>
                                      </p:cBhvr>
                                      <p:to>
                                        <p:strVal val="0.25"/>
                                      </p:to>
                                    </p:set>
                                    <p:animEffect filter="image" prLst="opacity: 0.25">
                                      <p:cBhvr rctx="IE">
                                        <p:cTn id="47" dur="indefinite"/>
                                        <p:tgtEl>
                                          <p:spTgt spid="3">
                                            <p:txEl>
                                              <p:pRg st="8" end="8"/>
                                            </p:txEl>
                                          </p:spTgt>
                                        </p:tgtEl>
                                      </p:cBhvr>
                                    </p:animEffect>
                                  </p:childTnLst>
                                </p:cTn>
                              </p:par>
                              <p:par>
                                <p:cTn id="48" presetID="9" presetClass="emph" presetSubtype="0" grpId="1" nodeType="withEffect">
                                  <p:stCondLst>
                                    <p:cond delay="0"/>
                                  </p:stCondLst>
                                  <p:childTnLst>
                                    <p:set>
                                      <p:cBhvr rctx="PPT">
                                        <p:cTn id="49" dur="indefinite"/>
                                        <p:tgtEl>
                                          <p:spTgt spid="3">
                                            <p:txEl>
                                              <p:pRg st="9" end="9"/>
                                            </p:txEl>
                                          </p:spTgt>
                                        </p:tgtEl>
                                        <p:attrNameLst>
                                          <p:attrName>style.opacity</p:attrName>
                                        </p:attrNameLst>
                                      </p:cBhvr>
                                      <p:to>
                                        <p:strVal val="0.25"/>
                                      </p:to>
                                    </p:set>
                                    <p:animEffect filter="image" prLst="opacity: 0.25">
                                      <p:cBhvr rctx="IE">
                                        <p:cTn id="50" dur="indefinite"/>
                                        <p:tgtEl>
                                          <p:spTgt spid="3">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988030" y="953890"/>
            <a:ext cx="10058400" cy="6286500"/>
          </a:xfrm>
          <a:prstGeom prst="rect">
            <a:avLst/>
          </a:prstGeom>
        </p:spPr>
      </p:pic>
      <p:sp>
        <p:nvSpPr>
          <p:cNvPr id="2" name="Title 1"/>
          <p:cNvSpPr>
            <a:spLocks noGrp="1"/>
          </p:cNvSpPr>
          <p:nvPr>
            <p:ph type="title"/>
          </p:nvPr>
        </p:nvSpPr>
        <p:spPr>
          <a:xfrm>
            <a:off x="2454375" y="496520"/>
            <a:ext cx="8911687" cy="992655"/>
          </a:xfrm>
        </p:spPr>
        <p:txBody>
          <a:bodyPr/>
          <a:lstStyle/>
          <a:p>
            <a:r>
              <a:rPr lang="en-US" dirty="0"/>
              <a:t>Age ++</a:t>
            </a:r>
          </a:p>
        </p:txBody>
      </p:sp>
      <p:sp>
        <p:nvSpPr>
          <p:cNvPr id="3" name="Content Placeholder 2"/>
          <p:cNvSpPr>
            <a:spLocks noGrp="1"/>
          </p:cNvSpPr>
          <p:nvPr>
            <p:ph idx="1"/>
          </p:nvPr>
        </p:nvSpPr>
        <p:spPr>
          <a:xfrm>
            <a:off x="2450662" y="1623386"/>
            <a:ext cx="7327519" cy="4135431"/>
          </a:xfrm>
        </p:spPr>
        <p:txBody>
          <a:bodyPr>
            <a:normAutofit/>
          </a:bodyPr>
          <a:lstStyle/>
          <a:p>
            <a:r>
              <a:rPr lang="en-US" b="1" dirty="0"/>
              <a:t>Further Descriptive Age Statistics: </a:t>
            </a:r>
          </a:p>
          <a:p>
            <a:pPr lvl="1"/>
            <a:r>
              <a:rPr lang="en-US" dirty="0"/>
              <a:t>12 = The Number of "82" Year Old Patients (0.001 %)</a:t>
            </a:r>
          </a:p>
          <a:p>
            <a:pPr lvl="1"/>
            <a:r>
              <a:rPr lang="en-US" dirty="0"/>
              <a:t>317 = The Number of Patients "80" Years Old or Older (0.02 %)</a:t>
            </a:r>
          </a:p>
          <a:p>
            <a:pPr lvl="1"/>
            <a:r>
              <a:rPr lang="en-US" dirty="0"/>
              <a:t>1931 = The Earliest Year of Birth for all Patients </a:t>
            </a:r>
          </a:p>
          <a:p>
            <a:endParaRPr lang="en-US" dirty="0"/>
          </a:p>
          <a:p>
            <a:r>
              <a:rPr lang="en-US" b="1" dirty="0"/>
              <a:t>Health Insurance Portability and Accountability Act (HIPAA)</a:t>
            </a:r>
          </a:p>
          <a:p>
            <a:pPr lvl="1"/>
            <a:r>
              <a:rPr lang="en-US" dirty="0"/>
              <a:t>Fewer people over the age of 85</a:t>
            </a:r>
          </a:p>
          <a:p>
            <a:pPr lvl="1"/>
            <a:r>
              <a:rPr lang="en-US" dirty="0"/>
              <a:t>De-identify for privacy</a:t>
            </a:r>
          </a:p>
        </p:txBody>
      </p:sp>
      <p:sp>
        <p:nvSpPr>
          <p:cNvPr id="9" name="Footer Placeholder 8"/>
          <p:cNvSpPr>
            <a:spLocks noGrp="1"/>
          </p:cNvSpPr>
          <p:nvPr>
            <p:ph type="ftr" sz="quarter" idx="11"/>
          </p:nvPr>
        </p:nvSpPr>
        <p:spPr/>
        <p:txBody>
          <a:bodyPr/>
          <a:lstStyle/>
          <a:p>
            <a:r>
              <a:rPr lang="en-US" i="1" dirty="0"/>
              <a:t>Source: </a:t>
            </a:r>
            <a:r>
              <a:rPr lang="en-US" i="1" dirty="0">
                <a:hlinkClick r:id="rId4"/>
              </a:rPr>
              <a:t>http://www.hhs.gov/hipaa/for-professionals/privacy/laws-regulations/</a:t>
            </a:r>
            <a:r>
              <a:rPr lang="en-US" i="1" dirty="0"/>
              <a:t> </a:t>
            </a:r>
          </a:p>
        </p:txBody>
      </p:sp>
    </p:spTree>
    <p:extLst>
      <p:ext uri="{BB962C8B-B14F-4D97-AF65-F5344CB8AC3E}">
        <p14:creationId xmlns:p14="http://schemas.microsoft.com/office/powerpoint/2010/main" val="11843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375" y="475255"/>
            <a:ext cx="8911687" cy="992655"/>
          </a:xfrm>
        </p:spPr>
        <p:txBody>
          <a:bodyPr/>
          <a:lstStyle/>
          <a:p>
            <a:r>
              <a:rPr lang="en-US" dirty="0"/>
              <a:t>Patient Case 1: “Gertrude”</a:t>
            </a:r>
          </a:p>
        </p:txBody>
      </p:sp>
      <p:sp>
        <p:nvSpPr>
          <p:cNvPr id="3" name="Content Placeholder 2"/>
          <p:cNvSpPr>
            <a:spLocks noGrp="1"/>
          </p:cNvSpPr>
          <p:nvPr>
            <p:ph idx="1"/>
          </p:nvPr>
        </p:nvSpPr>
        <p:spPr>
          <a:xfrm>
            <a:off x="2450662" y="1623386"/>
            <a:ext cx="7327519" cy="4512422"/>
          </a:xfrm>
        </p:spPr>
        <p:txBody>
          <a:bodyPr>
            <a:normAutofit lnSpcReduction="10000"/>
          </a:bodyPr>
          <a:lstStyle/>
          <a:p>
            <a:r>
              <a:rPr lang="en-US" dirty="0"/>
              <a:t>Age: 82</a:t>
            </a:r>
          </a:p>
          <a:p>
            <a:r>
              <a:rPr lang="en-US" dirty="0"/>
              <a:t>Gender: Female</a:t>
            </a:r>
          </a:p>
          <a:p>
            <a:r>
              <a:rPr lang="en-US" dirty="0"/>
              <a:t>Region: East</a:t>
            </a:r>
          </a:p>
          <a:p>
            <a:endParaRPr lang="en-US" dirty="0"/>
          </a:p>
          <a:p>
            <a:r>
              <a:rPr lang="en-US" dirty="0"/>
              <a:t>Number of Claims: 1,500</a:t>
            </a:r>
          </a:p>
          <a:p>
            <a:r>
              <a:rPr lang="en-US" dirty="0"/>
              <a:t>Charges: $425,280</a:t>
            </a:r>
          </a:p>
          <a:p>
            <a:r>
              <a:rPr lang="en-US" dirty="0"/>
              <a:t>Diagnoses: 97</a:t>
            </a:r>
          </a:p>
          <a:p>
            <a:pPr lvl="1"/>
            <a:r>
              <a:rPr lang="en-US" dirty="0"/>
              <a:t>Hypertension</a:t>
            </a:r>
          </a:p>
          <a:p>
            <a:pPr lvl="1"/>
            <a:r>
              <a:rPr lang="en-US" dirty="0"/>
              <a:t>End-stage renal disease</a:t>
            </a:r>
          </a:p>
          <a:p>
            <a:pPr lvl="1"/>
            <a:r>
              <a:rPr lang="en-US" dirty="0"/>
              <a:t>Rheumatoid arthritis</a:t>
            </a:r>
          </a:p>
          <a:p>
            <a:pPr marL="457200" lvl="1" indent="0">
              <a:buNone/>
            </a:pPr>
            <a:endParaRPr lang="en-US" dirty="0"/>
          </a:p>
          <a:p>
            <a:pPr indent="-285750"/>
            <a:r>
              <a:rPr lang="en-US" dirty="0"/>
              <a:t>Insured: January 2013 through August 2014</a:t>
            </a:r>
          </a:p>
          <a:p>
            <a:endParaRPr lang="en-US" dirty="0"/>
          </a:p>
        </p:txBody>
      </p:sp>
      <p:sp>
        <p:nvSpPr>
          <p:cNvPr id="9" name="Footer Placeholder 8"/>
          <p:cNvSpPr>
            <a:spLocks noGrp="1"/>
          </p:cNvSpPr>
          <p:nvPr>
            <p:ph type="ftr" sz="quarter" idx="11"/>
          </p:nvPr>
        </p:nvSpPr>
        <p:spPr/>
        <p:txBody>
          <a:bodyPr/>
          <a:lstStyle/>
          <a:p>
            <a:endParaRPr lang="en-US" i="1" dirty="0"/>
          </a:p>
        </p:txBody>
      </p:sp>
      <p:pic>
        <p:nvPicPr>
          <p:cNvPr id="4" name="Picture 3"/>
          <p:cNvPicPr>
            <a:picLocks noChangeAspect="1"/>
          </p:cNvPicPr>
          <p:nvPr/>
        </p:nvPicPr>
        <p:blipFill>
          <a:blip r:embed="rId3"/>
          <a:stretch>
            <a:fillRect/>
          </a:stretch>
        </p:blipFill>
        <p:spPr>
          <a:xfrm>
            <a:off x="8678134" y="1908461"/>
            <a:ext cx="3314700" cy="4762500"/>
          </a:xfrm>
          <a:prstGeom prst="rect">
            <a:avLst/>
          </a:prstGeom>
        </p:spPr>
      </p:pic>
    </p:spTree>
    <p:extLst>
      <p:ext uri="{BB962C8B-B14F-4D97-AF65-F5344CB8AC3E}">
        <p14:creationId xmlns:p14="http://schemas.microsoft.com/office/powerpoint/2010/main" val="395220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0662" y="1623386"/>
            <a:ext cx="8320660" cy="4512422"/>
          </a:xfrm>
        </p:spPr>
        <p:txBody>
          <a:bodyPr>
            <a:normAutofit/>
          </a:bodyPr>
          <a:lstStyle/>
          <a:p>
            <a:r>
              <a:rPr lang="en-US" dirty="0"/>
              <a:t>1323 dental procedures performed</a:t>
            </a:r>
          </a:p>
          <a:p>
            <a:endParaRPr lang="en-US" dirty="0"/>
          </a:p>
          <a:p>
            <a:r>
              <a:rPr lang="en-US" dirty="0"/>
              <a:t>2055 claims include a dental diagnosis code</a:t>
            </a:r>
          </a:p>
          <a:p>
            <a:endParaRPr lang="en-US" dirty="0"/>
          </a:p>
          <a:p>
            <a:r>
              <a:rPr lang="en-US" dirty="0"/>
              <a:t>Distribution of estimated age compared to that of the total claims population</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163096" y="650206"/>
            <a:ext cx="10058400" cy="6252038"/>
          </a:xfrm>
          <a:prstGeom prst="rect">
            <a:avLst/>
          </a:prstGeom>
        </p:spPr>
      </p:pic>
      <p:sp>
        <p:nvSpPr>
          <p:cNvPr id="2" name="Title 1"/>
          <p:cNvSpPr>
            <a:spLocks noGrp="1"/>
          </p:cNvSpPr>
          <p:nvPr>
            <p:ph type="title"/>
          </p:nvPr>
        </p:nvSpPr>
        <p:spPr>
          <a:xfrm>
            <a:off x="2454375" y="209791"/>
            <a:ext cx="8911687" cy="992655"/>
          </a:xfrm>
        </p:spPr>
        <p:txBody>
          <a:bodyPr/>
          <a:lstStyle/>
          <a:p>
            <a:r>
              <a:rPr lang="en-US" dirty="0"/>
              <a:t>Dental Patients</a:t>
            </a:r>
          </a:p>
        </p:txBody>
      </p:sp>
      <p:sp>
        <p:nvSpPr>
          <p:cNvPr id="9" name="Footer Placeholder 8"/>
          <p:cNvSpPr>
            <a:spLocks noGrp="1"/>
          </p:cNvSpPr>
          <p:nvPr>
            <p:ph type="ftr" sz="quarter" idx="11"/>
          </p:nvPr>
        </p:nvSpPr>
        <p:spPr/>
        <p:txBody>
          <a:bodyPr/>
          <a:lstStyle/>
          <a:p>
            <a:endParaRPr lang="en-US" i="1" dirty="0"/>
          </a:p>
        </p:txBody>
      </p:sp>
      <p:pic>
        <p:nvPicPr>
          <p:cNvPr id="6" name="Picture 5"/>
          <p:cNvPicPr>
            <a:picLocks noChangeAspect="1"/>
          </p:cNvPicPr>
          <p:nvPr/>
        </p:nvPicPr>
        <p:blipFill>
          <a:blip r:embed="rId4"/>
          <a:stretch>
            <a:fillRect/>
          </a:stretch>
        </p:blipFill>
        <p:spPr>
          <a:xfrm>
            <a:off x="36843" y="2332847"/>
            <a:ext cx="2603492" cy="295180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41526772"/>
              </p:ext>
            </p:extLst>
          </p:nvPr>
        </p:nvGraphicFramePr>
        <p:xfrm>
          <a:off x="8614738" y="2632847"/>
          <a:ext cx="3433214" cy="975360"/>
        </p:xfrm>
        <a:graphic>
          <a:graphicData uri="http://schemas.openxmlformats.org/drawingml/2006/table">
            <a:tbl>
              <a:tblPr/>
              <a:tblGrid>
                <a:gridCol w="1716607">
                  <a:extLst>
                    <a:ext uri="{9D8B030D-6E8A-4147-A177-3AD203B41FA5}">
                      <a16:colId xmlns:a16="http://schemas.microsoft.com/office/drawing/2014/main" val="1118619797"/>
                    </a:ext>
                  </a:extLst>
                </a:gridCol>
                <a:gridCol w="1716607">
                  <a:extLst>
                    <a:ext uri="{9D8B030D-6E8A-4147-A177-3AD203B41FA5}">
                      <a16:colId xmlns:a16="http://schemas.microsoft.com/office/drawing/2014/main" val="783839895"/>
                    </a:ext>
                  </a:extLst>
                </a:gridCol>
              </a:tblGrid>
              <a:tr h="543516">
                <a:tc>
                  <a:txBody>
                    <a:bodyPr/>
                    <a:lstStyle/>
                    <a:p>
                      <a:pPr algn="l" fontAlgn="ctr"/>
                      <a:r>
                        <a:rPr lang="en-US" b="1" dirty="0">
                          <a:effectLst/>
                        </a:rPr>
                        <a:t>Correlation</a:t>
                      </a:r>
                      <a:r>
                        <a:rPr lang="en-US" b="1" baseline="0" dirty="0">
                          <a:effectLst/>
                        </a:rPr>
                        <a:t> Coefficient</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 Age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1743373"/>
                  </a:ext>
                </a:extLst>
              </a:tr>
              <a:tr h="0">
                <a:tc>
                  <a:txBody>
                    <a:bodyPr/>
                    <a:lstStyle/>
                    <a:p>
                      <a:pPr algn="l" fontAlgn="ctr"/>
                      <a:r>
                        <a:rPr lang="en-US" b="1" dirty="0">
                          <a:effectLst/>
                        </a:rPr>
                        <a:t>Charge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-0.02114</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15994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02768867"/>
              </p:ext>
            </p:extLst>
          </p:nvPr>
        </p:nvGraphicFramePr>
        <p:xfrm>
          <a:off x="3615386" y="2647361"/>
          <a:ext cx="3433214" cy="975360"/>
        </p:xfrm>
        <a:graphic>
          <a:graphicData uri="http://schemas.openxmlformats.org/drawingml/2006/table">
            <a:tbl>
              <a:tblPr/>
              <a:tblGrid>
                <a:gridCol w="1730538">
                  <a:extLst>
                    <a:ext uri="{9D8B030D-6E8A-4147-A177-3AD203B41FA5}">
                      <a16:colId xmlns:a16="http://schemas.microsoft.com/office/drawing/2014/main" val="610252740"/>
                    </a:ext>
                  </a:extLst>
                </a:gridCol>
                <a:gridCol w="1702676">
                  <a:extLst>
                    <a:ext uri="{9D8B030D-6E8A-4147-A177-3AD203B41FA5}">
                      <a16:colId xmlns:a16="http://schemas.microsoft.com/office/drawing/2014/main" val="2210318962"/>
                    </a:ext>
                  </a:extLst>
                </a:gridCol>
              </a:tblGrid>
              <a:tr h="0">
                <a:tc>
                  <a:txBody>
                    <a:bodyPr/>
                    <a:lstStyle/>
                    <a:p>
                      <a:pPr algn="l" fontAlgn="ctr"/>
                      <a:r>
                        <a:rPr lang="en-US" b="1" dirty="0">
                          <a:effectLst/>
                        </a:rPr>
                        <a:t>Correlation Coefficient</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b="1" dirty="0">
                          <a:effectLst/>
                        </a:rPr>
                        <a:t>Estimated</a:t>
                      </a:r>
                      <a:r>
                        <a:rPr lang="en-US" b="1" baseline="0" dirty="0">
                          <a:effectLst/>
                        </a:rPr>
                        <a:t> Age</a:t>
                      </a:r>
                      <a:endParaRPr lang="en-US" b="1"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822095"/>
                  </a:ext>
                </a:extLst>
              </a:tr>
              <a:tr h="0">
                <a:tc>
                  <a:txBody>
                    <a:bodyPr/>
                    <a:lstStyle/>
                    <a:p>
                      <a:pPr algn="l" fontAlgn="ctr"/>
                      <a:r>
                        <a:rPr lang="en-US" b="1" dirty="0">
                          <a:effectLst/>
                        </a:rPr>
                        <a:t>Charge</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ctr"/>
                      <a:r>
                        <a:rPr lang="en-US" dirty="0">
                          <a:effectLst/>
                        </a:rPr>
                        <a:t>0.152029</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578579"/>
                  </a:ext>
                </a:extLst>
              </a:tr>
            </a:tbl>
          </a:graphicData>
        </a:graphic>
      </p:graphicFrame>
    </p:spTree>
    <p:extLst>
      <p:ext uri="{BB962C8B-B14F-4D97-AF65-F5344CB8AC3E}">
        <p14:creationId xmlns:p14="http://schemas.microsoft.com/office/powerpoint/2010/main" val="76850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rctx="PPT">
                                        <p:cTn id="9" dur="indefinite"/>
                                        <p:tgtEl>
                                          <p:spTgt spid="3">
                                            <p:txEl>
                                              <p:pRg st="2" end="2"/>
                                            </p:txEl>
                                          </p:spTgt>
                                        </p:tgtEl>
                                        <p:attrNameLst>
                                          <p:attrName>style.opacity</p:attrName>
                                        </p:attrNameLst>
                                      </p:cBhvr>
                                      <p:to>
                                        <p:strVal val="0.25"/>
                                      </p:to>
                                    </p:set>
                                    <p:animEffect filter="image" prLst="opacity: 0.25">
                                      <p:cBhvr rctx="IE">
                                        <p:cTn id="10" dur="indefinite"/>
                                        <p:tgtEl>
                                          <p:spTgt spid="3">
                                            <p:txEl>
                                              <p:pRg st="2" end="2"/>
                                            </p:txEl>
                                          </p:spTgt>
                                        </p:tgtEl>
                                      </p:cBhvr>
                                    </p:animEffect>
                                  </p:childTnLst>
                                </p:cTn>
                              </p:par>
                              <p:par>
                                <p:cTn id="11" presetID="9" presetClass="emph" presetSubtype="0" grpId="0" nodeType="withEffect">
                                  <p:stCondLst>
                                    <p:cond delay="0"/>
                                  </p:stCondLst>
                                  <p:childTnLst>
                                    <p:set>
                                      <p:cBhvr rctx="PPT">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9" presetClass="emph" presetSubtype="0" nodeType="withEffect">
                                  <p:stCondLst>
                                    <p:cond delay="0"/>
                                  </p:stCondLst>
                                  <p:childTnLst>
                                    <p:set>
                                      <p:cBhvr rctx="PPT">
                                        <p:cTn id="25" dur="indefinite"/>
                                        <p:tgtEl>
                                          <p:spTgt spid="4"/>
                                        </p:tgtEl>
                                        <p:attrNameLst>
                                          <p:attrName>style.opacity</p:attrName>
                                        </p:attrNameLst>
                                      </p:cBhvr>
                                      <p:to>
                                        <p:strVal val="0.75"/>
                                      </p:to>
                                    </p:set>
                                    <p:animEffect filter="image" prLst="opacity: 0.75">
                                      <p:cBhvr rctx="IE">
                                        <p:cTn id="26" dur="indefinite"/>
                                        <p:tgtEl>
                                          <p:spTgt spid="4"/>
                                        </p:tgtEl>
                                      </p:cBhvr>
                                    </p:animEffec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2513</TotalTime>
  <Words>5677</Words>
  <Application>Microsoft Office PowerPoint</Application>
  <PresentationFormat>Widescreen</PresentationFormat>
  <Paragraphs>481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Wisp</vt:lpstr>
      <vt:lpstr>AGE: IS IT REALLY JUST A NUMBER?</vt:lpstr>
      <vt:lpstr>Data Overview &amp; Preparation</vt:lpstr>
      <vt:lpstr>Age &amp; Aging</vt:lpstr>
      <vt:lpstr>World Health</vt:lpstr>
      <vt:lpstr>Claim: Age is Just a Number</vt:lpstr>
      <vt:lpstr>Cursory Analysis of Age</vt:lpstr>
      <vt:lpstr>Age ++</vt:lpstr>
      <vt:lpstr>Patient Case 1: “Gertrude”</vt:lpstr>
      <vt:lpstr>Dental Patients</vt:lpstr>
      <vt:lpstr>Regional Breakdowns</vt:lpstr>
      <vt:lpstr>Total Cost of a Patient</vt:lpstr>
      <vt:lpstr>Patient Case 2: “Mason”</vt:lpstr>
      <vt:lpstr>Patient Case 2: “Mason”</vt:lpstr>
      <vt:lpstr>Overall Charges by Month of the Year</vt:lpstr>
      <vt:lpstr>Overall Charges by Month of the Year</vt:lpstr>
      <vt:lpstr>Unique Procedure Counts per Patient</vt:lpstr>
      <vt:lpstr>Patient Case 3: “Sheryl”</vt:lpstr>
      <vt:lpstr>Patient Case 3: “Sheryl”</vt:lpstr>
      <vt:lpstr>Patient Case 3: “Sheryl”</vt:lpstr>
      <vt:lpstr>Variations in Insurance Claim Totals</vt:lpstr>
      <vt:lpstr>Patient Case 4: “Seirra”</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Steich</dc:creator>
  <cp:lastModifiedBy>Heather Steich</cp:lastModifiedBy>
  <cp:revision>71</cp:revision>
  <dcterms:created xsi:type="dcterms:W3CDTF">2016-04-12T13:40:03Z</dcterms:created>
  <dcterms:modified xsi:type="dcterms:W3CDTF">2016-04-16T15:40:56Z</dcterms:modified>
</cp:coreProperties>
</file>